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474" r:id="rId2"/>
    <p:sldId id="519" r:id="rId3"/>
    <p:sldId id="473" r:id="rId4"/>
    <p:sldId id="475" r:id="rId5"/>
    <p:sldId id="520" r:id="rId6"/>
    <p:sldId id="476" r:id="rId7"/>
    <p:sldId id="477" r:id="rId8"/>
    <p:sldId id="478" r:id="rId9"/>
    <p:sldId id="479" r:id="rId10"/>
    <p:sldId id="480" r:id="rId11"/>
    <p:sldId id="481" r:id="rId12"/>
    <p:sldId id="482" r:id="rId13"/>
    <p:sldId id="483" r:id="rId14"/>
    <p:sldId id="484" r:id="rId15"/>
    <p:sldId id="487" r:id="rId16"/>
    <p:sldId id="525" r:id="rId17"/>
    <p:sldId id="489" r:id="rId18"/>
    <p:sldId id="488" r:id="rId19"/>
    <p:sldId id="490" r:id="rId20"/>
    <p:sldId id="491" r:id="rId21"/>
    <p:sldId id="492" r:id="rId22"/>
    <p:sldId id="512" r:id="rId23"/>
    <p:sldId id="521" r:id="rId24"/>
    <p:sldId id="513" r:id="rId25"/>
    <p:sldId id="493" r:id="rId26"/>
    <p:sldId id="494" r:id="rId27"/>
    <p:sldId id="522" r:id="rId28"/>
    <p:sldId id="495" r:id="rId29"/>
    <p:sldId id="496" r:id="rId30"/>
    <p:sldId id="497" r:id="rId31"/>
    <p:sldId id="498" r:id="rId32"/>
    <p:sldId id="499" r:id="rId33"/>
    <p:sldId id="500" r:id="rId34"/>
    <p:sldId id="501" r:id="rId35"/>
    <p:sldId id="502" r:id="rId36"/>
    <p:sldId id="503" r:id="rId37"/>
    <p:sldId id="504" r:id="rId38"/>
    <p:sldId id="523" r:id="rId39"/>
    <p:sldId id="505" r:id="rId40"/>
    <p:sldId id="506" r:id="rId41"/>
    <p:sldId id="507" r:id="rId42"/>
    <p:sldId id="269" r:id="rId43"/>
    <p:sldId id="509" r:id="rId44"/>
    <p:sldId id="524" r:id="rId45"/>
    <p:sldId id="527" r:id="rId46"/>
    <p:sldId id="282" r:id="rId47"/>
    <p:sldId id="526" r:id="rId48"/>
    <p:sldId id="514" r:id="rId49"/>
    <p:sldId id="515" r:id="rId50"/>
    <p:sldId id="528" r:id="rId51"/>
    <p:sldId id="516" r:id="rId52"/>
    <p:sldId id="517" r:id="rId53"/>
    <p:sldId id="518" r:id="rId54"/>
    <p:sldId id="529" r:id="rId55"/>
    <p:sldId id="530" r:id="rId5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174" autoAdjust="0"/>
  </p:normalViewPr>
  <p:slideViewPr>
    <p:cSldViewPr snapToGrid="0">
      <p:cViewPr varScale="1">
        <p:scale>
          <a:sx n="86" d="100"/>
          <a:sy n="86" d="100"/>
        </p:scale>
        <p:origin x="155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ED966-E94E-4307-99BD-58545A40B60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83003-CA31-4437-8AAF-DA3A162BD43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219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83003-CA31-4437-8AAF-DA3A162BD433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744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B47C72-A9AE-8926-0EDD-73D770A4F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AC910B2-47CB-62AD-7BF3-6127E53B7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9BDC39-554D-877A-C3B9-35553EF93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B71F6E-1D03-E254-25AD-AB502D28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8E3E3D-E1A1-3337-703E-F21186399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33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15142-0933-117A-55DB-E0E97C449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ED4571-7138-431E-E985-84FD4917A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1FA11A-C54C-CDB1-20FE-63A845AA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3C7E01-67CB-1638-0A7E-9860C89C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B055B3-9CD1-93A9-7565-39C2C008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24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E3B9FAA-3551-1191-DBDE-E581254AD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BEC4F2F-4F7F-451A-CBC3-C3C64EF43B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A0C2BD-E721-DAA0-7D61-EF80A790F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164252-1291-09D9-7CD9-C4CF43227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5579BA-59B0-60FC-F34E-BD37411FE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477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6CCEB2-124F-952D-9328-68A9B69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ABCE1B-D6B6-AE35-1DBD-70EA5A4AA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A76BA9-28B2-F7E5-6AA6-07BA65CB8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B61DAA-DBC2-49CD-C459-60BE3D6E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054108-44EA-3939-62CA-5755E3CA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66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444050-8F15-2C55-98D8-ACAE7137D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285DF4B-9A5F-25CF-806B-2F891502F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BC242-4819-F962-29E2-170B8A3A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C23259-3CE7-ADD6-861C-0B1F8399C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4D4B7-E65E-E202-565A-2FAF06653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02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7873D7-4FE8-739E-2394-EC4B8FAA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40542D-6251-FFC2-4D8D-1F152F830C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BA6C46-F279-E77F-BED3-887DD62F1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B07F12-7A93-7BE1-9519-85465943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6F03C7-06A4-7843-332D-D008FA79E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238C22-78D5-FB93-A636-1EB25F994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97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DDA2BE-494E-0D45-DAC4-6C56586D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52A487-45B1-04B6-853D-3808B39C4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C3B464-0AA4-A9F5-B4DF-F7F8EEE2B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FDC2878-0A33-2EEA-0D84-0C5B4208EA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1844063-F7FA-336E-1791-A5FBC03128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B2D67A2-EC1C-0C77-2A65-C49DFDD8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7E4CF7E-398F-5E0A-AA69-C450CF52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FEDF135-0DBD-AC6D-34D9-B862811A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80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0D7B0A-C3AA-B6D0-1B9E-B169BE60B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421DC5E-1498-8A13-C759-66747D6B0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ADCA7C2-BF18-ADDB-12D9-434FFD21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3E72AC-126B-3441-0006-D59A866E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69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846DB3A-7357-FC07-0528-AC8DE7DD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D31E37E-E69F-A9D8-6B74-5D535BF68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8A4A193-0D94-BB58-4256-6CB0D4A7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89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8311E4-11C0-1F87-7746-2E1D9E54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20E775-274A-E479-D14C-ABAAC7A3C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23272D0-DF92-54C0-95F9-B9FB274F9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8B87ED-9163-9D6C-649C-6996887E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B55ABF-A3B9-3A90-F347-1BE724FE3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3D3FCD-85D7-5497-CEFA-F2636EBC2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86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1423D-59D9-9E96-7ACC-F674BE6EA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A306D0-D628-E795-E0BF-01B9D15A6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AFDF2D-9B33-0634-43E8-994F9504C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D538725-1F03-EFFE-3595-4B1E8535A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88BF72-2AD3-989D-1C5E-633C27AE4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834FDC-1D68-BB74-6658-96D8C3BB2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918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DB85EEF-06BB-F045-07CF-B3671F52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9F0BA9-048E-FDB0-FBC7-9540A69E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2CEF82-0E1F-CC7C-934A-3DA80B681D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5FCE-377F-4868-9D9C-3A5FFB186BE1}" type="datetimeFigureOut">
              <a:rPr lang="it-IT" smtClean="0"/>
              <a:t>27/01/2026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1B1F79-9DB2-CAC5-55A2-E80DF8FD1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45F638-8DCA-EE14-6A01-C5C76B09C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DD7C4-031C-48EE-80FF-1AC412C68EA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05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rgillosi&amp;rlz=1C1CHBF_enIT1193IT1193&amp;oq=caratteristiche+del+vino+in+base+al+terreno&amp;gs_lcrp=EgZjaHJvbWUqBwgDECEYnwUyBggAEEUYOTIHCAEQIRigATIHCAIQIRigATIHCAMQIRifBTIHCAQQIRifBTIHCAUQIRifBdIBCTE4ODU3ajBqN6gCALACAA&amp;sourceid=chrome&amp;ie=UTF-8&amp;ved=2ahUKEwjW_fe2oY2SAxVc1AIHHYu-E5oQgK4QegQIARAC" TargetMode="External"/><Relationship Id="rId2" Type="http://schemas.openxmlformats.org/officeDocument/2006/relationships/hyperlink" Target="https://www.google.com/search?q=calcarei&amp;rlz=1C1CHBF_enIT1193IT1193&amp;oq=caratteristiche+del+vino+in+base+al+terreno&amp;gs_lcrp=EgZjaHJvbWUqBwgDECEYnwUyBggAEEUYOTIHCAEQIRigATIHCAIQIRigATIHCAMQIRifBTIHCAQQIRifBTIHCAUQIRifBdIBCTE4ODU3ajBqN6gCALACAA&amp;sourceid=chrome&amp;ie=UTF-8&amp;ved=2ahUKEwjW_fe2oY2SAxVc1AIHHYu-E5oQgK4QegQIARA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ciottolosi&amp;rlz=1C1CHBF_enIT1193IT1193&amp;oq=caratteristiche+del+vino+in+base+al+terreno&amp;gs_lcrp=EgZjaHJvbWUqBwgDECEYnwUyBggAEEUYOTIHCAEQIRigATIHCAIQIRigATIHCAMQIRifBTIHCAQQIRifBTIHCAUQIRifBdIBCTE4ODU3ajBqN6gCALACAA&amp;sourceid=chrome&amp;ie=UTF-8&amp;ved=2ahUKEwjW_fe2oY2SAxVc1AIHHYu-E5oQgK4QegQIARAF" TargetMode="External"/><Relationship Id="rId5" Type="http://schemas.openxmlformats.org/officeDocument/2006/relationships/hyperlink" Target="https://www.google.com/search?q=marnoso-ferruginosi&amp;rlz=1C1CHBF_enIT1193IT1193&amp;oq=caratteristiche+del+vino+in+base+al+terreno&amp;gs_lcrp=EgZjaHJvbWUqBwgDECEYnwUyBggAEEUYOTIHCAEQIRigATIHCAIQIRigATIHCAMQIRifBTIHCAQQIRifBTIHCAUQIRifBdIBCTE4ODU3ajBqN6gCALACAA&amp;sourceid=chrome&amp;ie=UTF-8&amp;ved=2ahUKEwjW_fe2oY2SAxVc1AIHHYu-E5oQgK4QegQIARAE" TargetMode="External"/><Relationship Id="rId4" Type="http://schemas.openxmlformats.org/officeDocument/2006/relationships/hyperlink" Target="https://www.google.com/search?q=sabbiosi&amp;rlz=1C1CHBF_enIT1193IT1193&amp;oq=caratteristiche+del+vino+in+base+al+terreno&amp;gs_lcrp=EgZjaHJvbWUqBwgDECEYnwUyBggAEEUYOTIHCAEQIRigATIHCAIQIRigATIHCAMQIRifBTIHCAQQIRifBTIHCAUQIRifBdIBCTE4ODU3ajBqN6gCALACAA&amp;sourceid=chrome&amp;ie=UTF-8&amp;ved=2ahUKEwjW_fe2oY2SAxVc1AIHHYu-E5oQgK4QegQIARA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search?q=Vulcanici&amp;sca_esv=e056365929846744&amp;rlz=1C1CHBF_enIT1193IT1193&amp;ei=17xoaaKxC--vi-gPrK28iA0&amp;ved=2ahUKEwjI8fy9p42SAxVQ5gIHHQGfIDQQgK4QegQIAxAN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3" Type="http://schemas.openxmlformats.org/officeDocument/2006/relationships/hyperlink" Target="https://www.google.com/search?q=Argillosi&amp;sca_esv=e056365929846744&amp;rlz=1C1CHBF_enIT1193IT1193&amp;ei=17xoaaKxC--vi-gPrK28iA0&amp;ved=2ahUKEwjI8fy9p42SAxVQ5gIHHQGfIDQQgK4QegQIAxAD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7" Type="http://schemas.openxmlformats.org/officeDocument/2006/relationships/hyperlink" Target="https://www.google.com/search?q=Granitici&amp;sca_esv=e056365929846744&amp;rlz=1C1CHBF_enIT1193IT1193&amp;ei=17xoaaKxC--vi-gPrK28iA0&amp;ved=2ahUKEwjI8fy9p42SAxVQ5gIHHQGfIDQQgK4QegQIAxAL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2" Type="http://schemas.openxmlformats.org/officeDocument/2006/relationships/hyperlink" Target="https://www.google.com/search?q=Calcareo-Argillosi%2FMarnosi&amp;sca_esv=e056365929846744&amp;rlz=1C1CHBF_enIT1193IT1193&amp;ei=17xoaaKxC--vi-gPrK28iA0&amp;ved=2ahUKEwjI8fy9p42SAxVQ5gIHHQGfIDQQgK4QegQIAxAB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Marnoso-Ferruginosi+%28Terre+Rosse%29&amp;sca_esv=e056365929846744&amp;rlz=1C1CHBF_enIT1193IT1193&amp;ei=17xoaaKxC--vi-gPrK28iA0&amp;ved=2ahUKEwjI8fy9p42SAxVQ5gIHHQGfIDQQgK4QegQIAxAJ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5" Type="http://schemas.openxmlformats.org/officeDocument/2006/relationships/hyperlink" Target="https://www.google.com/search?q=Ciottolosi+e+Ghiaiosi&amp;sca_esv=e056365929846744&amp;rlz=1C1CHBF_enIT1193IT1193&amp;ei=17xoaaKxC--vi-gPrK28iA0&amp;ved=2ahUKEwjI8fy9p42SAxVQ5gIHHQGfIDQQgK4QegQIAxAH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4" Type="http://schemas.openxmlformats.org/officeDocument/2006/relationships/hyperlink" Target="https://www.google.com/search?q=Sabbiosi&amp;sca_esv=e056365929846744&amp;rlz=1C1CHBF_enIT1193IT1193&amp;ei=17xoaaKxC--vi-gPrK28iA0&amp;ved=2ahUKEwjI8fy9p42SAxVQ5gIHHQGfIDQQgK4QegQIAxAF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Relationship Id="rId9" Type="http://schemas.openxmlformats.org/officeDocument/2006/relationships/hyperlink" Target="https://www.google.com/search?q=Scistosi&amp;sca_esv=e056365929846744&amp;rlz=1C1CHBF_enIT1193IT1193&amp;ei=17xoaaKxC--vi-gPrK28iA0&amp;ved=2ahUKEwjI8fy9p42SAxVQ5gIHHQGfIDQQgK4QegQIAxAP&amp;uact=5&amp;oq=risposta+dei+vini+ai+vari+tipi+di+terreni&amp;gs_lp=Egxnd3Mtd2l6LXNlcnAiKXJpc3Bvc3RhIGRlaSB2aW5pIGFpIHZhcmkgdGlwaSBkaSB0ZXJyZW5pMgUQIRifBTIFECEYnwUyBRAhGJ8FMgUQIRifBTIFECEYnwUyBRAhGJ8FMgUQIRifBTIFECEYnwUyBRAhGJ8FMgUQIRifBUikgQFQAFijfnAAeAGQAQCYAYYBoAH9HKoBBDM3Lja4AQPIAQD4AQGYAiqgAsMdwgILEAAYgAQYsQMYgwHCAhEQLhiABBixAxjRAxiDARjHAcICDhAAGIAEGLEDGIMBGIoFwgILEC4YgAQYsQMYgwHCAg4QLhiABBixAxiDARiKBcICChAAGIAEGEMYigXCAhAQABiABBixAxhDGIMBGIoFwgIOEAAYgAQYkgMYuAQYigXCAgsQABiABBiSAxiKBcICCxAAGIAEGLEDGMkDwgIIEAAYgAQYsQPCAgsQABiABBiSAxi4BMICCBAAGIAEGJIDwgIFEAAYgATCAgUQLhiABMICDhAuGIAEGMcBGI4FGK8BwgIGEAAYFhgewgIFEAAY7wXCAggQABiABBiiBMICBRAhGKABwgIEECEYFcICChAhGKABGMMEGArCAggQIRigARjDBMICBBAhGArCAggQABiiBBiJBZgDAJIHBDMzLjmgB7nZAbIHBDMzLjm4B8MdwgcGNi4yOC44yAdQgAgA&amp;sclient=gws-wiz-serp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denominazioni/ortrugo-dei-colli-piacentini-doc/" TargetMode="External"/><Relationship Id="rId3" Type="http://schemas.openxmlformats.org/officeDocument/2006/relationships/hyperlink" Target="https://www.quattrocalici.it/vitigni/croatina/" TargetMode="External"/><Relationship Id="rId7" Type="http://schemas.openxmlformats.org/officeDocument/2006/relationships/hyperlink" Target="https://www.quattrocalici.it/denominazioni/colli-piacentini-doc/" TargetMode="External"/><Relationship Id="rId2" Type="http://schemas.openxmlformats.org/officeDocument/2006/relationships/hyperlink" Target="https://www.quattrocalici.it/vitigni/barber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vino/doc/" TargetMode="External"/><Relationship Id="rId5" Type="http://schemas.openxmlformats.org/officeDocument/2006/relationships/hyperlink" Target="https://www.quattrocalici.it/denominazioni/gutturnio-doc/" TargetMode="External"/><Relationship Id="rId10" Type="http://schemas.openxmlformats.org/officeDocument/2006/relationships/hyperlink" Target="https://www.quattrocalici.it/glossario-vino/bacca-bianca/" TargetMode="External"/><Relationship Id="rId4" Type="http://schemas.openxmlformats.org/officeDocument/2006/relationships/hyperlink" Target="https://www.quattrocalici.it/vitigni/bonarda/" TargetMode="External"/><Relationship Id="rId9" Type="http://schemas.openxmlformats.org/officeDocument/2006/relationships/hyperlink" Target="https://www.quattrocalici.it/conoscere-il-vino/i-vitigni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denominazioni/lambrusco-di-sorbara-doc/" TargetMode="External"/><Relationship Id="rId7" Type="http://schemas.openxmlformats.org/officeDocument/2006/relationships/hyperlink" Target="https://www.quattrocalici.it/denominazioni/reggiano-doc/" TargetMode="External"/><Relationship Id="rId2" Type="http://schemas.openxmlformats.org/officeDocument/2006/relationships/hyperlink" Target="https://www.quattrocalici.it/denominazioni/modena-do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provincia/reggio-nellemilia/" TargetMode="External"/><Relationship Id="rId5" Type="http://schemas.openxmlformats.org/officeDocument/2006/relationships/hyperlink" Target="https://www.quattrocalici.it/denominazioni/lambrusco-salamino-di-santa-croce-doc/" TargetMode="External"/><Relationship Id="rId4" Type="http://schemas.openxmlformats.org/officeDocument/2006/relationships/hyperlink" Target="https://www.quattrocalici.it/denominazioni/lambrusco-grasparossa-di-castelvetro-doc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Lambrusco+Grasparossa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D" TargetMode="External"/><Relationship Id="rId7" Type="http://schemas.openxmlformats.org/officeDocument/2006/relationships/hyperlink" Target="https://www.google.com/search?q=Lambrusco+Viadanese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L" TargetMode="External"/><Relationship Id="rId2" Type="http://schemas.openxmlformats.org/officeDocument/2006/relationships/hyperlink" Target="https://www.google.com/search?q=Lambrusco+di+Sorbara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Lambrusco+Marani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J" TargetMode="External"/><Relationship Id="rId5" Type="http://schemas.openxmlformats.org/officeDocument/2006/relationships/hyperlink" Target="https://www.google.com/search?q=Lambrusco+Maestri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H" TargetMode="External"/><Relationship Id="rId4" Type="http://schemas.openxmlformats.org/officeDocument/2006/relationships/hyperlink" Target="https://www.google.com/search?q=Lambrusco+Salamino&amp;rlz=1C1CHBF_enIT1193IT1193&amp;oq=quali+uve+si+adoperano+per+produrre+Lambrusco&amp;gs_lcrp=EgZjaHJvbWUyBggAEEUYOTIKCAEQABiABBiiBDIKCAIQABiABBiiBDIKCAMQABiABBiiBDIKCAQQABiABBiiBNIBCTEzMTE5ajBqN6gCALACAA&amp;sourceid=chrome&amp;ie=UTF-8&amp;ved=2ahUKEwii2s_6-pySAxWxh_0HHTYdGlIQgK4QegQIAxA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glossario-degustazione/di-medio-corpo/" TargetMode="External"/><Relationship Id="rId13" Type="http://schemas.openxmlformats.org/officeDocument/2006/relationships/hyperlink" Target="https://www.quattrocalici.it/cgv/affinamento" TargetMode="External"/><Relationship Id="rId3" Type="http://schemas.openxmlformats.org/officeDocument/2006/relationships/hyperlink" Target="https://www.quattrocalici.it/conoscere-il-vino/dolcezza-del-vino/" TargetMode="External"/><Relationship Id="rId7" Type="http://schemas.openxmlformats.org/officeDocument/2006/relationships/hyperlink" Target="https://www.quattrocalici.it/conoscere-il-vino/tipologie-vino-rosso-fermo/" TargetMode="External"/><Relationship Id="rId12" Type="http://schemas.openxmlformats.org/officeDocument/2006/relationships/hyperlink" Target="https://www.quattrocalici.it/glossario-vino/vinificazione/" TargetMode="External"/><Relationship Id="rId2" Type="http://schemas.openxmlformats.org/officeDocument/2006/relationships/hyperlink" Target="https://www.quattrocalici.it/conoscere-il-vino/la-vinificazione-ross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conoscere-il-vino/morbidezza-del-vino/" TargetMode="External"/><Relationship Id="rId11" Type="http://schemas.openxmlformats.org/officeDocument/2006/relationships/hyperlink" Target="https://www.quattrocalici.it/conoscere-il-vino/il-vino-e-i-dessert/" TargetMode="External"/><Relationship Id="rId5" Type="http://schemas.openxmlformats.org/officeDocument/2006/relationships/hyperlink" Target="https://www.quattrocalici.it/glossario-vino/lambruschi/" TargetMode="External"/><Relationship Id="rId10" Type="http://schemas.openxmlformats.org/officeDocument/2006/relationships/hyperlink" Target="https://www.quattrocalici.it/glossario-degustazione/fragrante/" TargetMode="External"/><Relationship Id="rId4" Type="http://schemas.openxmlformats.org/officeDocument/2006/relationships/hyperlink" Target="https://www.quattrocalici.it/glossario-vino/assemblaggio" TargetMode="External"/><Relationship Id="rId9" Type="http://schemas.openxmlformats.org/officeDocument/2006/relationships/hyperlink" Target="https://www.quattrocalici.it/glossario-degustazione/fruttato/" TargetMode="External"/><Relationship Id="rId14" Type="http://schemas.openxmlformats.org/officeDocument/2006/relationships/hyperlink" Target="https://www.quattrocalici.it/glossario-vino/serbatoi-in-acciaio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denominazioni/colli-d-imola-doc/" TargetMode="External"/><Relationship Id="rId3" Type="http://schemas.openxmlformats.org/officeDocument/2006/relationships/hyperlink" Target="https://www.quattrocalici.it/vitigni/pignoletto/" TargetMode="External"/><Relationship Id="rId7" Type="http://schemas.openxmlformats.org/officeDocument/2006/relationships/hyperlink" Target="https://www.quattrocalici.it/provincia/bologna/" TargetMode="External"/><Relationship Id="rId2" Type="http://schemas.openxmlformats.org/officeDocument/2006/relationships/hyperlink" Target="https://www.quattrocalici.it/denominazioni/colli-bolognesi-do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denominazioni/reno-doc/" TargetMode="External"/><Relationship Id="rId5" Type="http://schemas.openxmlformats.org/officeDocument/2006/relationships/hyperlink" Target="https://www.quattrocalici.it/glossario-vino/bacca-bianca/" TargetMode="External"/><Relationship Id="rId4" Type="http://schemas.openxmlformats.org/officeDocument/2006/relationships/hyperlink" Target="https://www.quattrocalici.it/glossario-vino/docg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denominazioni/bosco-eliceo-doc/" TargetMode="External"/><Relationship Id="rId3" Type="http://schemas.openxmlformats.org/officeDocument/2006/relationships/hyperlink" Target="https://www.quattrocalici.it/conoscere-il-vino/i-vitigni/" TargetMode="External"/><Relationship Id="rId7" Type="http://schemas.openxmlformats.org/officeDocument/2006/relationships/hyperlink" Target="https://www.quattrocalici.it/vitigni/uva-doro/" TargetMode="External"/><Relationship Id="rId2" Type="http://schemas.openxmlformats.org/officeDocument/2006/relationships/hyperlink" Target="https://www.quattrocalici.it/provincia/ferrar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denominazioni/noto-doc/" TargetMode="External"/><Relationship Id="rId11" Type="http://schemas.openxmlformats.org/officeDocument/2006/relationships/hyperlink" Target="https://www.quattrocalici.it/denominazioni/ravenna-igt/" TargetMode="External"/><Relationship Id="rId5" Type="http://schemas.openxmlformats.org/officeDocument/2006/relationships/hyperlink" Target="https://www.quattrocalici.it/vitigni/fortana/" TargetMode="External"/><Relationship Id="rId10" Type="http://schemas.openxmlformats.org/officeDocument/2006/relationships/hyperlink" Target="https://www.quattrocalici.it/denominazioni/colli-di-faenza-doc/" TargetMode="External"/><Relationship Id="rId4" Type="http://schemas.openxmlformats.org/officeDocument/2006/relationships/hyperlink" Target="https://www.quattrocalici.it/glossario-vino/bacca-nera/" TargetMode="External"/><Relationship Id="rId9" Type="http://schemas.openxmlformats.org/officeDocument/2006/relationships/hyperlink" Target="https://www.quattrocalici.it/denominazioni/romagna-doc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vitigni/albana/" TargetMode="External"/><Relationship Id="rId2" Type="http://schemas.openxmlformats.org/officeDocument/2006/relationships/hyperlink" Target="https://www.quattrocalici.it/denominazioni/romagna-do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vino/bacca/" TargetMode="External"/><Relationship Id="rId5" Type="http://schemas.openxmlformats.org/officeDocument/2006/relationships/hyperlink" Target="https://www.quattrocalici.it/vitigni/trebbiano-romagnolo/" TargetMode="External"/><Relationship Id="rId4" Type="http://schemas.openxmlformats.org/officeDocument/2006/relationships/hyperlink" Target="https://www.quattrocalici.it/vitigni/sangiovese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glossario-vino/barbatella/" TargetMode="External"/><Relationship Id="rId2" Type="http://schemas.openxmlformats.org/officeDocument/2006/relationships/hyperlink" Target="https://www.quattrocalici.it/glossario-vino/talea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vitigni/trebbiano/" TargetMode="External"/><Relationship Id="rId3" Type="http://schemas.openxmlformats.org/officeDocument/2006/relationships/hyperlink" Target="https://www.quattrocalici.it/vitigni/malvasia-del-lazio/" TargetMode="External"/><Relationship Id="rId7" Type="http://schemas.openxmlformats.org/officeDocument/2006/relationships/hyperlink" Target="https://www.quattrocalici.it/vitigni/trebbiano-toscano/" TargetMode="External"/><Relationship Id="rId2" Type="http://schemas.openxmlformats.org/officeDocument/2006/relationships/hyperlink" Target="https://www.quattrocalici.it/vitigni/malvasia-bianca-di-candi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vitigni/greco-bianco/" TargetMode="External"/><Relationship Id="rId5" Type="http://schemas.openxmlformats.org/officeDocument/2006/relationships/hyperlink" Target="https://www.quattrocalici.it/vitigni/bombino-bianco/" TargetMode="External"/><Relationship Id="rId4" Type="http://schemas.openxmlformats.org/officeDocument/2006/relationships/hyperlink" Target="https://www.quattrocalici.it/vitigni/bellone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conoscere-il-vino/i-vitigni/" TargetMode="External"/><Relationship Id="rId3" Type="http://schemas.openxmlformats.org/officeDocument/2006/relationships/hyperlink" Target="https://www.quattrocalici.it/vitigni/gamay/" TargetMode="External"/><Relationship Id="rId7" Type="http://schemas.openxmlformats.org/officeDocument/2006/relationships/hyperlink" Target="https://www.quattrocalici.it/vitigni/sagrantino/" TargetMode="External"/><Relationship Id="rId2" Type="http://schemas.openxmlformats.org/officeDocument/2006/relationships/hyperlink" Target="https://www.quattrocalici.it/vitigni/gamay-del-trasime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vitigni/sangiovese/" TargetMode="External"/><Relationship Id="rId11" Type="http://schemas.openxmlformats.org/officeDocument/2006/relationships/hyperlink" Target="https://www.quattrocalici.it/provincia/perugia/" TargetMode="External"/><Relationship Id="rId5" Type="http://schemas.openxmlformats.org/officeDocument/2006/relationships/hyperlink" Target="https://www.quattrocalici.it/vitigni/cannonau/" TargetMode="External"/><Relationship Id="rId10" Type="http://schemas.openxmlformats.org/officeDocument/2006/relationships/hyperlink" Target="https://www.quattrocalici.it/glossario-vino/vitigni-aromatici/" TargetMode="External"/><Relationship Id="rId4" Type="http://schemas.openxmlformats.org/officeDocument/2006/relationships/hyperlink" Target="https://www.quattrocalici.it/vitigni/grenache-garnacha/" TargetMode="External"/><Relationship Id="rId9" Type="http://schemas.openxmlformats.org/officeDocument/2006/relationships/hyperlink" Target="https://www.quattrocalici.it/glossario-vino/bacca/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glossario-vino/docg/" TargetMode="External"/><Relationship Id="rId2" Type="http://schemas.openxmlformats.org/officeDocument/2006/relationships/hyperlink" Target="https://www.quattrocalici.it/conoscere-il-vino/introduzione-al-vin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vino/riserva/" TargetMode="External"/><Relationship Id="rId5" Type="http://schemas.openxmlformats.org/officeDocument/2006/relationships/hyperlink" Target="https://www.quattrocalici.it/conoscere-il-vino/tipologie-di-vino/" TargetMode="External"/><Relationship Id="rId4" Type="http://schemas.openxmlformats.org/officeDocument/2006/relationships/hyperlink" Target="https://www.quattrocalici.it/conoscere-il-vino/affinamento-del-vino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vitigni/sciascinoso/" TargetMode="External"/><Relationship Id="rId2" Type="http://schemas.openxmlformats.org/officeDocument/2006/relationships/hyperlink" Target="https://www.google.com/search?q=Campania&amp;sca_esv=fb6ec2c420ab31bb&amp;rlz=1C1CHBF_enIT1193IT1193&amp;ei=l6xvabbnIKbi7_UPxZ-Q8AU&amp;oq=Sciascinoso&amp;gs_lp=Egxnd3Mtd2l6LXNlcnAiC1NjaWFzY2lub3NvKgIIBDIFEC4YgAQyBRAAGIAEMgsQLhiABBjHARivATILEC4YgAQYxwEYrwEyBRAAGIAEMgQQABgeMgQQABgeMgQQABgeMgQQABgeMgQQABgeSL5sUMktWM5BcAF4AJABAJgBtAGgAYsJqgEDOS4zuAEByAEA-AEBmAIOoAKYPcICChAAGLADGNYEGEfCAgoQABiABBhDGIoFwgILEC4YgAQYsQMYgwHCAgsQABiABBixAxiDAcICDhAAGIAEGLEDGIMBGIoFwgIREC4YgAQYsQMY0QMYgwEYxwHCAhAQABiABBixAxhDGIMBGIoFwgIIEAAYgAQYsQPCAhAQLhiABBhDGMcBGIoFGK8BwgIIEC4YgAQYsQPCAg0QLhiABBixAxhDGIoFwgIXEC4YgAQYsQMYlwUY3AQY3gQY3wTYAQHCAg4QLhiABBjHARiOBRivAcICFBAuGIAEGJcFGNwEGN4EGN8E2AEBmAMAiAYBkAYIugYGCAEQARgUkgcLNy41LjctMS4wLjGgB6PrAbIHAzYuNbgHkAnCBwYwLjEuMTPIBz6ACAA&amp;sclient=gws-wiz-serp&amp;ved=2ahUKEwiWirLZxJqSAxWo9rsIHZ-4CF8QgK4QegQIARAB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conoscere-il-vino/dolcezza-del-vino/" TargetMode="External"/><Relationship Id="rId3" Type="http://schemas.openxmlformats.org/officeDocument/2006/relationships/hyperlink" Target="https://www.quattrocalici.it/conoscere-il-vino/la-vendemmia/" TargetMode="External"/><Relationship Id="rId7" Type="http://schemas.openxmlformats.org/officeDocument/2006/relationships/hyperlink" Target="https://www.quattrocalici.it/conoscere-il-vino/equilibrio-armonia-vino/" TargetMode="External"/><Relationship Id="rId2" Type="http://schemas.openxmlformats.org/officeDocument/2006/relationships/hyperlink" Target="https://www.quattrocalici.it/glossario-vino/maturazione-fenolic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conoscere-il-vino/affinamento-del-vino/" TargetMode="External"/><Relationship Id="rId5" Type="http://schemas.openxmlformats.org/officeDocument/2006/relationships/hyperlink" Target="https://www.quattrocalici.it/regione/puglia/" TargetMode="External"/><Relationship Id="rId4" Type="http://schemas.openxmlformats.org/officeDocument/2006/relationships/hyperlink" Target="https://www.quattrocalici.it/vitigni/primitivo/" TargetMode="External"/><Relationship Id="rId9" Type="http://schemas.openxmlformats.org/officeDocument/2006/relationships/hyperlink" Target="https://www.quattrocalici.it/cgd/colore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provincia/reggio-di-calabria/" TargetMode="External"/><Relationship Id="rId3" Type="http://schemas.openxmlformats.org/officeDocument/2006/relationships/hyperlink" Target="https://www.quattrocalici.it/provincia/crotone/" TargetMode="External"/><Relationship Id="rId7" Type="http://schemas.openxmlformats.org/officeDocument/2006/relationships/hyperlink" Target="https://www.quattrocalici.it/denominazioni/savuto-doc/" TargetMode="External"/><Relationship Id="rId12" Type="http://schemas.openxmlformats.org/officeDocument/2006/relationships/hyperlink" Target="https://www.quattrocalici.it/glossario-vino/clima-caldo/" TargetMode="External"/><Relationship Id="rId2" Type="http://schemas.openxmlformats.org/officeDocument/2006/relationships/hyperlink" Target="https://www.quattrocalici.it/regione/calabri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vino/doc/" TargetMode="External"/><Relationship Id="rId11" Type="http://schemas.openxmlformats.org/officeDocument/2006/relationships/hyperlink" Target="https://www.quattrocalici.it/regione/puglia/" TargetMode="External"/><Relationship Id="rId5" Type="http://schemas.openxmlformats.org/officeDocument/2006/relationships/hyperlink" Target="https://www.quattrocalici.it/denominazioni/melissa-doc/" TargetMode="External"/><Relationship Id="rId10" Type="http://schemas.openxmlformats.org/officeDocument/2006/relationships/hyperlink" Target="https://www.quattrocalici.it/denominazioni/basilicata-igt/" TargetMode="External"/><Relationship Id="rId4" Type="http://schemas.openxmlformats.org/officeDocument/2006/relationships/hyperlink" Target="https://www.quattrocalici.it/provincia/catanzaro/" TargetMode="External"/><Relationship Id="rId9" Type="http://schemas.openxmlformats.org/officeDocument/2006/relationships/hyperlink" Target="https://www.quattrocalici.it/conoscere-il-vino/i-vitigni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vitigni/malvasia-nera/" TargetMode="External"/><Relationship Id="rId2" Type="http://schemas.openxmlformats.org/officeDocument/2006/relationships/hyperlink" Target="https://www.quattrocalici.it/vitigni/negroamar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quattrocalici.it/vitigni/montepulciano/" TargetMode="External"/><Relationship Id="rId4" Type="http://schemas.openxmlformats.org/officeDocument/2006/relationships/hyperlink" Target="https://www.quattrocalici.it/vitigni/sangiovese/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ttrocalici.it/conoscere-il-vino/affinamento-del-vino/" TargetMode="External"/><Relationship Id="rId2" Type="http://schemas.openxmlformats.org/officeDocument/2006/relationships/hyperlink" Target="https://www.quattrocalici.it/conoscere-il-vino/lo-sherry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uattrocalici.it/denominazioni/riviera-ligure-di-ponente-doc-sottozona-riviera-dei-fiori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cgd/colore" TargetMode="External"/><Relationship Id="rId3" Type="http://schemas.openxmlformats.org/officeDocument/2006/relationships/hyperlink" Target="https://www.quattrocalici.it/denominazioni/riviera-ligure-di-ponente-doc-sottozona-riviera-dei-fiori/" TargetMode="External"/><Relationship Id="rId7" Type="http://schemas.openxmlformats.org/officeDocument/2006/relationships/hyperlink" Target="https://www.quattrocalici.it/glossario-vino/invaiatura/" TargetMode="External"/><Relationship Id="rId2" Type="http://schemas.openxmlformats.org/officeDocument/2006/relationships/hyperlink" Target="https://www.quattrocalici.it/glossario-vino/allegagion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degustazione/erbaceo/" TargetMode="External"/><Relationship Id="rId5" Type="http://schemas.openxmlformats.org/officeDocument/2006/relationships/hyperlink" Target="https://www.quattrocalici.it/conoscere-il-vino/affinamento-del-vino/" TargetMode="External"/><Relationship Id="rId4" Type="http://schemas.openxmlformats.org/officeDocument/2006/relationships/hyperlink" Target="https://www.quattrocalici.it/glossario-vino/bacca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attrocalici.it/glossario-vino/surmaturazione/" TargetMode="External"/><Relationship Id="rId3" Type="http://schemas.openxmlformats.org/officeDocument/2006/relationships/hyperlink" Target="https://www.quattrocalici.it/glossario-vino/vinificazione/" TargetMode="External"/><Relationship Id="rId7" Type="http://schemas.openxmlformats.org/officeDocument/2006/relationships/hyperlink" Target="https://www.quattrocalici.it/conoscere-il-vino/affinamento-del-vino/" TargetMode="External"/><Relationship Id="rId2" Type="http://schemas.openxmlformats.org/officeDocument/2006/relationships/hyperlink" Target="https://www.quattrocalici.it/glossario-vino/lievit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quattrocalici.it/glossario-cucina/vino-rosso/" TargetMode="External"/><Relationship Id="rId5" Type="http://schemas.openxmlformats.org/officeDocument/2006/relationships/hyperlink" Target="https://www.quattrocalici.it/glossario-cucina/spumante/" TargetMode="External"/><Relationship Id="rId4" Type="http://schemas.openxmlformats.org/officeDocument/2006/relationships/hyperlink" Target="https://www.quattrocalici.it/conoscere-il-vino/la-vendemmia/" TargetMode="External"/><Relationship Id="rId9" Type="http://schemas.openxmlformats.org/officeDocument/2006/relationships/hyperlink" Target="https://www.quattrocalici.it/glossario-vino/botrit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DB1C7-3D27-3ADA-89D9-A36701F15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828996-C58F-9775-4813-C65B3B55F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24A507-EBAA-5A78-FF60-CF33E7E08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ciclo biologico vite">
            <a:extLst>
              <a:ext uri="{FF2B5EF4-FFF2-40B4-BE49-F238E27FC236}">
                <a16:creationId xmlns:a16="http://schemas.microsoft.com/office/drawing/2014/main" id="{581A7979-3887-A052-1D7E-4196B83FA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7" y="1690688"/>
            <a:ext cx="10134600" cy="4672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7658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745EC-2C5A-81FE-5959-C0991D699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10B1F0-A5FA-9E6F-3A5F-F757115A7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4111D6-843B-497E-2584-F9788A598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CD841B-4A70-9E31-F534-56B75E318709}"/>
              </a:ext>
            </a:extLst>
          </p:cNvPr>
          <p:cNvSpPr txBox="1"/>
          <p:nvPr/>
        </p:nvSpPr>
        <p:spPr>
          <a:xfrm>
            <a:off x="446314" y="1556657"/>
            <a:ext cx="1124494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Riprendiamo ora l’argomento ella lezione scorsa per fissare solo alcuni concetti che abbiamo discusso in modo più approfondito ma dubito che siate riuscire a fissare bene quello che conta.</a:t>
            </a:r>
          </a:p>
          <a:p>
            <a:r>
              <a:rPr lang="it-IT" sz="2400" dirty="0"/>
              <a:t>In pratica esaminando la tipologia(texture) prevalente di un terreno che tipo di vino posso aspettarmi?</a:t>
            </a:r>
          </a:p>
          <a:p>
            <a:r>
              <a:rPr lang="it-IT" sz="2400" dirty="0"/>
              <a:t>Il terreno è fondamentale per il vino, influenzandone profumi, colori, struttura e longevità: </a:t>
            </a:r>
          </a:p>
          <a:p>
            <a:r>
              <a:rPr lang="it-IT" sz="2400" dirty="0"/>
              <a:t>terreni </a:t>
            </a:r>
            <a:r>
              <a:rPr lang="it-IT" sz="2400" b="1" i="0" dirty="0">
                <a:effectLst/>
                <a:latin typeface="Google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calcarei</a:t>
            </a:r>
            <a:r>
              <a:rPr lang="it-IT" sz="2400" b="0" i="0" dirty="0">
                <a:effectLst/>
                <a:latin typeface="Google Sans"/>
              </a:rPr>
              <a:t> </a:t>
            </a:r>
            <a:r>
              <a:rPr lang="it-IT" sz="2400" b="0" i="0" dirty="0">
                <a:effectLst/>
                <a:highlight>
                  <a:srgbClr val="FFFF00"/>
                </a:highlight>
                <a:latin typeface="Google Sans"/>
              </a:rPr>
              <a:t>donano freschezza e mineralità (es. bianchi eleganti)</a:t>
            </a:r>
            <a:r>
              <a:rPr lang="it-IT" sz="2400" b="0" i="0" dirty="0">
                <a:effectLst/>
                <a:latin typeface="Google Sans"/>
              </a:rPr>
              <a:t>,</a:t>
            </a:r>
          </a:p>
          <a:p>
            <a:r>
              <a:rPr lang="it-IT" sz="2400" dirty="0">
                <a:latin typeface="Google Sans"/>
              </a:rPr>
              <a:t>terreni</a:t>
            </a:r>
            <a:r>
              <a:rPr lang="it-IT" sz="2400" b="0" i="0" dirty="0">
                <a:effectLst/>
                <a:latin typeface="Google Sans"/>
              </a:rPr>
              <a:t> </a:t>
            </a:r>
            <a:r>
              <a:rPr lang="it-IT" sz="2400" b="1" i="0" dirty="0"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argillosi</a:t>
            </a:r>
            <a:r>
              <a:rPr lang="it-IT" sz="2400" b="0" i="0" dirty="0">
                <a:effectLst/>
                <a:latin typeface="Google Sans"/>
              </a:rPr>
              <a:t> (spesso uve a bacca nera) </a:t>
            </a:r>
            <a:r>
              <a:rPr lang="it-IT" sz="2400" b="0" i="0" dirty="0">
                <a:effectLst/>
                <a:highlight>
                  <a:srgbClr val="FFFF00"/>
                </a:highlight>
                <a:latin typeface="Google Sans"/>
              </a:rPr>
              <a:t>portano struttura e colore intenso</a:t>
            </a:r>
          </a:p>
          <a:p>
            <a:r>
              <a:rPr lang="it-IT" sz="2400" dirty="0">
                <a:latin typeface="Google Sans"/>
              </a:rPr>
              <a:t>terreni</a:t>
            </a:r>
            <a:r>
              <a:rPr lang="it-IT" sz="2400" b="0" i="0" dirty="0">
                <a:effectLst/>
                <a:latin typeface="Google Sans"/>
              </a:rPr>
              <a:t> </a:t>
            </a:r>
            <a:r>
              <a:rPr lang="it-IT" sz="2400" b="1" i="0" dirty="0">
                <a:effectLst/>
                <a:latin typeface="Googl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sabbiosi</a:t>
            </a:r>
            <a:r>
              <a:rPr lang="it-IT" sz="2400" b="0" i="0" dirty="0">
                <a:effectLst/>
                <a:latin typeface="Google Sans"/>
              </a:rPr>
              <a:t> producono </a:t>
            </a:r>
            <a:r>
              <a:rPr lang="it-IT" sz="2400" b="0" i="0" dirty="0">
                <a:effectLst/>
                <a:highlight>
                  <a:srgbClr val="FFFF00"/>
                </a:highlight>
                <a:latin typeface="Google Sans"/>
              </a:rPr>
              <a:t>vini leggeri e immediati</a:t>
            </a:r>
          </a:p>
          <a:p>
            <a:r>
              <a:rPr lang="it-IT" sz="2400" b="0" i="0" dirty="0">
                <a:effectLst/>
                <a:latin typeface="Google Sans"/>
              </a:rPr>
              <a:t>mentre suoli misti come </a:t>
            </a:r>
            <a:r>
              <a:rPr lang="it-IT" sz="2400" b="1" i="0" dirty="0">
                <a:effectLst/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marnoso-ferruginosi</a:t>
            </a:r>
            <a:r>
              <a:rPr lang="it-IT" sz="2400" b="0" i="0" dirty="0">
                <a:effectLst/>
                <a:latin typeface="Google Sans"/>
              </a:rPr>
              <a:t> (terre rosse) o </a:t>
            </a:r>
            <a:r>
              <a:rPr lang="it-IT" sz="2400" b="1" i="0" dirty="0">
                <a:effectLst/>
                <a:latin typeface="Google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ciottolosi</a:t>
            </a:r>
            <a:r>
              <a:rPr lang="it-IT" sz="2400" b="0" i="0" dirty="0">
                <a:effectLst/>
                <a:latin typeface="Google Sans"/>
              </a:rPr>
              <a:t> </a:t>
            </a:r>
            <a:r>
              <a:rPr lang="it-IT" sz="2400" b="0" i="0" dirty="0">
                <a:effectLst/>
                <a:highlight>
                  <a:srgbClr val="FFFF00"/>
                </a:highlight>
                <a:latin typeface="Google Sans"/>
              </a:rPr>
              <a:t>creano vini complessi, ricchi di colore e profumi, con buona struttura e potenziale di invecchiamento, grazie alla loro capacità di drenaggio e minerale. </a:t>
            </a:r>
            <a:endParaRPr lang="it-IT" sz="2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5568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3EA0F-1D5B-CA7D-165C-9DD93FB7E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44310D-20C4-4121-B909-3FBC92E6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2AF3B1-A89E-ACBC-3267-6F4CB3927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Calcarei/Marnosi (Calcare e Argilla):</a:t>
            </a:r>
          </a:p>
          <a:p>
            <a:endParaRPr lang="it-IT" b="1" dirty="0">
              <a:solidFill>
                <a:srgbClr val="FF0000"/>
              </a:solidFill>
            </a:endParaRPr>
          </a:p>
          <a:p>
            <a:pPr lvl="1"/>
            <a:r>
              <a:rPr lang="it-IT" sz="3200" b="1" dirty="0"/>
              <a:t>Caratteristiche:</a:t>
            </a:r>
            <a:r>
              <a:rPr lang="it-IT" sz="3200" dirty="0"/>
              <a:t> Alta acidità, mineralità, freschezza, longevità, struttura, colori profondi e profumi intensi, grazie alla </a:t>
            </a:r>
            <a:r>
              <a:rPr lang="it-IT" sz="3200" dirty="0">
                <a:highlight>
                  <a:srgbClr val="FFFF00"/>
                </a:highlight>
              </a:rPr>
              <a:t>capacità di trattenere acqua ma con buon drenaggio.</a:t>
            </a:r>
          </a:p>
          <a:p>
            <a:pPr lvl="1"/>
            <a:r>
              <a:rPr lang="it-IT" sz="3200" b="1" dirty="0"/>
              <a:t>Vini:</a:t>
            </a:r>
            <a:r>
              <a:rPr lang="it-IT" sz="3200" dirty="0"/>
              <a:t> Eleganti, fini, minerali, adatti all'invecchiamento (es. bianchi, rossi di medio corpo).</a:t>
            </a:r>
          </a:p>
          <a:p>
            <a:pPr lvl="1"/>
            <a:r>
              <a:rPr lang="it-IT" sz="3200" dirty="0"/>
              <a:t>Es. ZONA dello Champagne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800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66535-528F-CD44-374A-F57B9C90E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729DBC-01E3-9DC3-8D58-CE4622C86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F8BD2-54F9-7825-66A7-D2DEE906A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Argillosi:</a:t>
            </a:r>
            <a:endParaRPr lang="it-IT" sz="4000" dirty="0">
              <a:solidFill>
                <a:srgbClr val="FF0000"/>
              </a:solidFill>
            </a:endParaRPr>
          </a:p>
          <a:p>
            <a:pPr lvl="1"/>
            <a:r>
              <a:rPr lang="it-IT" sz="4000" b="1" dirty="0"/>
              <a:t>Caratteristiche:</a:t>
            </a:r>
            <a:r>
              <a:rPr lang="it-IT" sz="4000" dirty="0"/>
              <a:t> </a:t>
            </a:r>
            <a:r>
              <a:rPr lang="it-IT" sz="4000" dirty="0">
                <a:highlight>
                  <a:srgbClr val="FFFF00"/>
                </a:highlight>
              </a:rPr>
              <a:t>Buona ritenzione idrica e nutrienti, ideali per uve nere.</a:t>
            </a:r>
          </a:p>
          <a:p>
            <a:pPr lvl="1"/>
            <a:r>
              <a:rPr lang="it-IT" sz="4000" b="1" dirty="0"/>
              <a:t>Vini:</a:t>
            </a:r>
            <a:r>
              <a:rPr lang="it-IT" sz="4000" dirty="0"/>
              <a:t> Colore intenso, ricchezza alcolica, complessità aromatica, morbidezza e longevità.</a:t>
            </a:r>
          </a:p>
          <a:p>
            <a:pPr lvl="1"/>
            <a:r>
              <a:rPr lang="it-IT" sz="4000" dirty="0"/>
              <a:t>Es. Zona collinare in provincia di Siena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419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F7FD8-946C-99F5-6290-FC0441968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FC2EC9-687A-ACA1-74BC-F8E92EF2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D8FF2-DE4B-85F4-17FC-9F8C6E3DA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sz="4400" b="1" dirty="0">
                <a:solidFill>
                  <a:srgbClr val="FF0000"/>
                </a:solidFill>
              </a:rPr>
              <a:t>Sabbiosi/Ghiaiosi</a:t>
            </a:r>
            <a:r>
              <a:rPr lang="it-IT" sz="4400" b="1" dirty="0"/>
              <a:t>:</a:t>
            </a:r>
            <a:endParaRPr lang="it-IT" sz="4400" dirty="0"/>
          </a:p>
          <a:p>
            <a:pPr lvl="1"/>
            <a:r>
              <a:rPr lang="it-IT" sz="4400" b="1" dirty="0"/>
              <a:t>Caratteristiche:</a:t>
            </a:r>
            <a:r>
              <a:rPr lang="it-IT" sz="4400" dirty="0"/>
              <a:t> </a:t>
            </a:r>
            <a:r>
              <a:rPr lang="it-IT" sz="4400" dirty="0">
                <a:highlight>
                  <a:srgbClr val="FFFF00"/>
                </a:highlight>
              </a:rPr>
              <a:t>Drenaggio rapido, terreni poveri, riflettono il calore.</a:t>
            </a:r>
          </a:p>
          <a:p>
            <a:pPr lvl="1"/>
            <a:r>
              <a:rPr lang="it-IT" sz="4400" b="1" dirty="0"/>
              <a:t>Vini:</a:t>
            </a:r>
            <a:r>
              <a:rPr lang="it-IT" sz="4400" dirty="0"/>
              <a:t> Leggeri, aromatici, freschi, da bere giovani, acidità marcata, poco colore, bassa longevità.</a:t>
            </a:r>
          </a:p>
          <a:p>
            <a:pPr lvl="1"/>
            <a:r>
              <a:rPr lang="it-IT" sz="4400" dirty="0"/>
              <a:t>Es.( Medoc, Alto Adige)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8047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81D11-3664-88D4-A37D-800568231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A2DBCF-FBC7-CD2C-16F8-8C20FE12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78A79C-2D4D-E3C9-6B73-83F217ED1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sz="4400" b="1" dirty="0">
                <a:solidFill>
                  <a:srgbClr val="FF0000"/>
                </a:solidFill>
              </a:rPr>
              <a:t>Marnoso-Ferruginosi (Terre Rosse):</a:t>
            </a:r>
            <a:endParaRPr lang="it-IT" sz="4400" dirty="0">
              <a:solidFill>
                <a:srgbClr val="FF0000"/>
              </a:solidFill>
            </a:endParaRPr>
          </a:p>
          <a:p>
            <a:pPr lvl="1"/>
            <a:r>
              <a:rPr lang="it-IT" sz="4400" b="1" dirty="0"/>
              <a:t>Caratteristiche:</a:t>
            </a:r>
            <a:r>
              <a:rPr lang="it-IT" sz="4400" dirty="0">
                <a:highlight>
                  <a:srgbClr val="FFFF00"/>
                </a:highlight>
              </a:rPr>
              <a:t> Ricchi di ferro e argilla, ottimo drenaggio, minerali.</a:t>
            </a:r>
          </a:p>
          <a:p>
            <a:pPr lvl="1"/>
            <a:r>
              <a:rPr lang="it-IT" sz="4400" b="1" dirty="0"/>
              <a:t>Vini:</a:t>
            </a:r>
            <a:r>
              <a:rPr lang="it-IT" sz="4400" dirty="0"/>
              <a:t> Qualità eccellente, colore intenso, caldi, morbidi, profumi complessi, ottima longevità.</a:t>
            </a:r>
          </a:p>
          <a:p>
            <a:pPr lvl="1"/>
            <a:r>
              <a:rPr lang="it-IT" sz="4400" dirty="0"/>
              <a:t>Es. Langhe, Salento, Sulcis; Bolgheri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0531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01B6-E6E8-AD4A-5EE2-9EDC6B934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134A30-C68A-08A7-D882-420C4B62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A796E8-FBE2-C880-54F7-996A14909B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05347"/>
            <a:ext cx="10515599" cy="59964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Tipi di terreno e caratteristiche dei vini: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2"/>
              </a:rPr>
              <a:t>Calcareo-Argillosi/Marnosi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Ottima qualità, vini strutturati, alcolici, poco acidi, profumati e longevi (es. Barolo, Verdicchio).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3"/>
              </a:rPr>
              <a:t>Argillosi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Uve nere, vini con colore intenso, ricchi di alcol e sensazioni olfattive complesse (es. Brunello di Montalcino).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4"/>
              </a:rPr>
              <a:t>Sabbiosi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Terreni drenanti che producono vini leggeri, acidi, profumati e con tannini morbidi (es. Cannonau).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5"/>
              </a:rPr>
              <a:t>Ciottolosi e Ghiaiosi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Vini fini, alta gradazione, profumi intensi (es. Franciacorta).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6"/>
              </a:rPr>
              <a:t>Marnoso-Ferruginosi (Terre Rosse)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Colori intensi e compatti, ottima qualità (es. Salento).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7"/>
              </a:rPr>
              <a:t>Granitici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Vini complessi e minerali, come il Vermentino in Gallura.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8"/>
              </a:rPr>
              <a:t>Vulcanici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Suoli ricchi di minerali che conferiscono complessità e acidità, come sull'Etna o a Pantelleria.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hlinkClick r:id="rId9"/>
              </a:rPr>
              <a:t>Scistosi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: Rocce che si sfaldano, dando vini con caratteri specifici, come il Riesling sulla Mosella.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12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16446-9A65-659A-0637-859605C0E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FF213A-6230-79E9-331D-BB084D59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8DF2BB4-E7D0-3ABB-D5AE-9F1B495C42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557063"/>
            <a:ext cx="10885713" cy="488846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"/>
              </a:rPr>
              <a:t>In sintesi ecco 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"/>
              </a:rPr>
              <a:t>principi chiave del terreno per il vino</a:t>
            </a:r>
            <a:endParaRPr kumimoji="0" lang="it-IT" altLang="it-IT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32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Drenaggio:</a:t>
            </a:r>
            <a:r>
              <a:rPr kumimoji="0" lang="it-IT" altLang="it-IT" sz="32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Fondamentale per evitare ristagni idrici, ma con una riserva d'acqua per la vite.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32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Fertilità:</a:t>
            </a:r>
            <a:r>
              <a:rPr kumimoji="0" lang="it-IT" altLang="it-IT" sz="32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Terreni troppo fertili producono più foglie a scapito dell'uva; quelli magri costringono la vite a radici profonde, migliorando la qualità dell'uva.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32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Mineralità:</a:t>
            </a:r>
            <a:r>
              <a:rPr kumimoji="0" lang="it-IT" altLang="it-IT" sz="32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</a:rPr>
              <a:t> La presenza di minerali specifici nel suolo si trasferisce al vino, conferendo carattere e complessità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255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94D3B-B675-FFF3-D8C3-40CF4D59C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30960D-62E6-CA55-37CF-C1858600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ED2F4B-D5B8-9091-53FD-D8F2AD5BF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Le DOCG dell'Emilia-Romagna">
            <a:extLst>
              <a:ext uri="{FF2B5EF4-FFF2-40B4-BE49-F238E27FC236}">
                <a16:creationId xmlns:a16="http://schemas.microsoft.com/office/drawing/2014/main" id="{02608288-ABE3-BDCA-448F-CAA9DC201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20" y="0"/>
            <a:ext cx="8606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476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6785-5291-8703-BB4A-F9D3CEC5D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2FD352-E32D-2608-8831-20C5A2601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A2C2A6-50CA-24DC-FD15-3093BF22F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8" name="Picture 4" descr="Le DOC dell'Emilia-Romagna">
            <a:extLst>
              <a:ext uri="{FF2B5EF4-FFF2-40B4-BE49-F238E27FC236}">
                <a16:creationId xmlns:a16="http://schemas.microsoft.com/office/drawing/2014/main" id="{78113492-CC12-0169-3FD0-A5F394353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" y="1526946"/>
            <a:ext cx="8469630" cy="521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698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779C3-1791-86A8-116E-B80901166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26910-AFF1-8580-6D70-FD6D4D70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08F440-222A-46FF-F1B6-C7D8E2418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 descr="Le IGT dell'Emilia-Romagna">
            <a:extLst>
              <a:ext uri="{FF2B5EF4-FFF2-40B4-BE49-F238E27FC236}">
                <a16:creationId xmlns:a16="http://schemas.microsoft.com/office/drawing/2014/main" id="{8572528E-8524-7C4C-064B-37595442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-107221"/>
            <a:ext cx="10618470" cy="696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17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BDF4C-AD04-56E8-E667-C885458D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9A85D2-4E3F-9C70-F2C4-2D831AFF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09D734-4EEF-9735-EBA9-9D4192E8E4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214" y="1530791"/>
            <a:ext cx="4992413" cy="532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959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2DF2F-552D-4A4F-C4FE-2178E1144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B35202-4861-2CF6-2B4B-B3E30C2E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1E38B6-421F-7CA4-FCFE-F9B4AC685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Provincia di Piacenza</a:t>
            </a:r>
          </a:p>
          <a:p>
            <a:pPr algn="ctr"/>
            <a:r>
              <a:rPr lang="it-IT" dirty="0"/>
              <a:t>la 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Barbera</a:t>
            </a:r>
            <a:r>
              <a:rPr lang="it-IT" dirty="0"/>
              <a:t> e la </a:t>
            </a:r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Croatina</a:t>
            </a:r>
            <a:r>
              <a:rPr lang="it-IT" dirty="0"/>
              <a:t> ed in parte la </a:t>
            </a:r>
            <a:r>
              <a:rPr lang="it-IT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Bonarda</a:t>
            </a:r>
            <a:r>
              <a:rPr lang="it-IT" dirty="0"/>
              <a:t> caratterizzano la denominazione </a:t>
            </a:r>
            <a:r>
              <a:rPr lang="it-IT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Gutturnio</a:t>
            </a:r>
            <a:r>
              <a:rPr lang="it-IT" dirty="0"/>
              <a:t> </a:t>
            </a:r>
            <a:r>
              <a:rPr lang="it-IT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</a:t>
            </a:r>
            <a:r>
              <a:rPr lang="it-IT" dirty="0"/>
              <a:t>. </a:t>
            </a:r>
          </a:p>
          <a:p>
            <a:pPr algn="ctr"/>
            <a:endParaRPr lang="it-IT" b="1" dirty="0"/>
          </a:p>
          <a:p>
            <a:pPr lvl="1"/>
            <a:r>
              <a:rPr lang="it-IT" sz="2800" dirty="0"/>
              <a:t>DOC </a:t>
            </a:r>
            <a:r>
              <a:rPr lang="it-IT" sz="28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Colli Piacentini</a:t>
            </a:r>
            <a:r>
              <a:rPr lang="it-IT" sz="2800" dirty="0"/>
              <a:t> e la </a:t>
            </a:r>
            <a:r>
              <a:rPr lang="it-IT" sz="2800" dirty="0" err="1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Ortrugo</a:t>
            </a:r>
            <a:r>
              <a:rPr lang="it-IT" sz="28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dei Colli Piacentini</a:t>
            </a:r>
            <a:r>
              <a:rPr lang="it-IT" sz="2800" dirty="0"/>
              <a:t> DOC, basata sull’omonimo </a:t>
            </a:r>
            <a:r>
              <a:rPr lang="it-IT" sz="28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vitigno</a:t>
            </a:r>
            <a:r>
              <a:rPr lang="it-IT" sz="2800" dirty="0"/>
              <a:t> a </a:t>
            </a:r>
            <a:r>
              <a:rPr lang="it-IT" sz="28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 bianca</a:t>
            </a:r>
            <a:r>
              <a:rPr lang="it-IT" sz="2800" dirty="0"/>
              <a:t>. </a:t>
            </a:r>
          </a:p>
          <a:p>
            <a:pPr lvl="1"/>
            <a:endParaRPr lang="it-IT" sz="2800" dirty="0"/>
          </a:p>
          <a:p>
            <a:pPr lvl="1"/>
            <a:r>
              <a:rPr lang="it-IT" sz="2800" dirty="0"/>
              <a:t>DOC Colli Piacentini Monterosso(uvaggio Malvasia, </a:t>
            </a:r>
            <a:r>
              <a:rPr lang="it-IT" sz="2800" dirty="0" err="1"/>
              <a:t>Ortrugo</a:t>
            </a:r>
            <a:r>
              <a:rPr lang="it-IT" sz="2800" dirty="0"/>
              <a:t>, Trebbiano, Moscato) </a:t>
            </a:r>
          </a:p>
        </p:txBody>
      </p:sp>
    </p:spTree>
    <p:extLst>
      <p:ext uri="{BB962C8B-B14F-4D97-AF65-F5344CB8AC3E}">
        <p14:creationId xmlns:p14="http://schemas.microsoft.com/office/powerpoint/2010/main" val="757818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52E46-7938-4BEF-52CF-D9505F6A3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E12977-7D31-FB21-67DE-9A8A0ADC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D0300B-BE41-C8CC-DB50-5076C219F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Province di Reggio Emilia e Modena</a:t>
            </a: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r>
              <a:rPr lang="it-IT" dirty="0"/>
              <a:t> Le zone di Reggio-Emilia e 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Modena</a:t>
            </a:r>
            <a:r>
              <a:rPr lang="it-IT" dirty="0"/>
              <a:t> sono invece dominate dalla coltivazione del Lambrusco, con le denominazioni </a:t>
            </a:r>
            <a:r>
              <a:rPr lang="it-IT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Lambrusco di Sorbara</a:t>
            </a:r>
            <a:r>
              <a:rPr lang="it-IT" dirty="0"/>
              <a:t> DOC, </a:t>
            </a:r>
            <a:r>
              <a:rPr lang="it-IT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Lambrusco Grasparossa di Castelvetro</a:t>
            </a:r>
            <a:r>
              <a:rPr lang="it-IT" dirty="0"/>
              <a:t> DOC e </a:t>
            </a:r>
            <a:r>
              <a:rPr lang="it-IT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Lambrusco Salamino di Santa Croce</a:t>
            </a:r>
            <a:r>
              <a:rPr lang="it-IT" dirty="0"/>
              <a:t> DOC. </a:t>
            </a:r>
          </a:p>
          <a:p>
            <a:r>
              <a:rPr lang="it-IT" dirty="0"/>
              <a:t> A </a:t>
            </a:r>
            <a:r>
              <a:rPr lang="it-IT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Reggio Emilia</a:t>
            </a:r>
            <a:r>
              <a:rPr lang="it-IT" dirty="0"/>
              <a:t> la Colli di Scandiano e Canossa DOC e la </a:t>
            </a:r>
            <a:r>
              <a:rPr lang="it-IT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Reggiano</a:t>
            </a:r>
            <a:r>
              <a:rPr lang="it-IT" dirty="0"/>
              <a:t> DOC</a:t>
            </a:r>
          </a:p>
          <a:p>
            <a:r>
              <a:rPr lang="it-IT" b="1" dirty="0"/>
              <a:t>CURIOSITA’ </a:t>
            </a:r>
            <a:r>
              <a:rPr lang="it-IT" b="1" dirty="0">
                <a:solidFill>
                  <a:srgbClr val="FF0000"/>
                </a:solidFill>
              </a:rPr>
              <a:t>La Bianca di Poviglio ( venduta solo al CONAD di Poviglio ne fanno solo 6.500 bottiglie)</a:t>
            </a:r>
          </a:p>
        </p:txBody>
      </p:sp>
    </p:spTree>
    <p:extLst>
      <p:ext uri="{BB962C8B-B14F-4D97-AF65-F5344CB8AC3E}">
        <p14:creationId xmlns:p14="http://schemas.microsoft.com/office/powerpoint/2010/main" val="3348538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7D765-6160-F148-60BE-55AB5290A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4887C0-E930-7ACC-765F-18EBD477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CB51E4-200D-E100-C71C-67209267E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Tipi di lambrusco e suoi vitigni</a:t>
            </a: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C8B4AA-A932-DD07-1928-F487D71D9F4D}"/>
              </a:ext>
            </a:extLst>
          </p:cNvPr>
          <p:cNvSpPr txBox="1"/>
          <p:nvPr/>
        </p:nvSpPr>
        <p:spPr>
          <a:xfrm>
            <a:off x="720090" y="2217420"/>
            <a:ext cx="10515600" cy="4053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2"/>
              </a:rPr>
              <a:t>Lambrusco di Sorbara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Produce vini più delicati, profumati di fiori e frutti rossi, tipici della zona centrale modenese, spesso abbinato al Salamino per l'impollinazione.</a:t>
            </a:r>
          </a:p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3"/>
              </a:rPr>
              <a:t>Lambrusco Grasparossa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Dalla zona collinare di Modena e Reggio Emilia, dà vini più strutturati, di colore intenso e note di mandorla.</a:t>
            </a:r>
          </a:p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4"/>
              </a:rPr>
              <a:t>Lambrusco Salamino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Il più coltivato, forma grappoli a salame, diffuso in pianura modenese e reggiana, dona colore e corpo.</a:t>
            </a:r>
          </a:p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5"/>
              </a:rPr>
              <a:t>Lambrusco Maestri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Importante in provincia di Parma, dà vini più morbidi e setosi.</a:t>
            </a:r>
          </a:p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6"/>
              </a:rPr>
              <a:t>Lambrusco Marani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Comune nelle blend reggiane, dona acidità e struttura.</a:t>
            </a:r>
          </a:p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  <a:hlinkClick r:id="rId7"/>
              </a:rPr>
              <a:t>Lambrusco Viadanese</a:t>
            </a:r>
            <a:r>
              <a:rPr lang="it-IT" sz="2800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it-IT" sz="2800" b="0" i="0" dirty="0">
                <a:solidFill>
                  <a:srgbClr val="0A0A0A"/>
                </a:solidFill>
                <a:effectLst/>
                <a:latin typeface="Google Sans"/>
              </a:rPr>
              <a:t> Varietà "autoctona" del Mantovano. </a:t>
            </a:r>
          </a:p>
        </p:txBody>
      </p:sp>
    </p:spTree>
    <p:extLst>
      <p:ext uri="{BB962C8B-B14F-4D97-AF65-F5344CB8AC3E}">
        <p14:creationId xmlns:p14="http://schemas.microsoft.com/office/powerpoint/2010/main" val="593291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B4EAA-D313-6596-5C80-90953381C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3B872-BA0F-8D89-1EB7-EBCD47CF3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50CA80-1C52-70DF-9E0F-76BDA14FB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Lambrusco Salamino - Vivi il Vino">
            <a:extLst>
              <a:ext uri="{FF2B5EF4-FFF2-40B4-BE49-F238E27FC236}">
                <a16:creationId xmlns:a16="http://schemas.microsoft.com/office/drawing/2014/main" id="{3353EF80-48C6-E8C5-8098-05783069A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" y="1853332"/>
            <a:ext cx="8709660" cy="462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40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AE603-6F35-4E40-39A6-B8C885B9D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7462F1-E2D5-386C-5ABF-D1F29BEDF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FCB0AF-BE32-4AF6-FD57-0178B9DF3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A N C E L </a:t>
            </a:r>
            <a:r>
              <a:rPr lang="it-IT" b="1" dirty="0" err="1">
                <a:solidFill>
                  <a:srgbClr val="FF0000"/>
                </a:solidFill>
              </a:rPr>
              <a:t>L</a:t>
            </a:r>
            <a:r>
              <a:rPr lang="it-IT" b="1" dirty="0">
                <a:solidFill>
                  <a:srgbClr val="FF0000"/>
                </a:solidFill>
              </a:rPr>
              <a:t> O T </a:t>
            </a:r>
            <a:r>
              <a:rPr lang="it-IT" b="1" dirty="0" err="1">
                <a:solidFill>
                  <a:srgbClr val="FF0000"/>
                </a:solidFill>
              </a:rPr>
              <a:t>T</a:t>
            </a:r>
            <a:r>
              <a:rPr lang="it-IT" b="1" dirty="0">
                <a:solidFill>
                  <a:srgbClr val="FF0000"/>
                </a:solidFill>
              </a:rPr>
              <a:t> A</a:t>
            </a:r>
          </a:p>
          <a:p>
            <a:r>
              <a:rPr lang="it-IT" dirty="0"/>
              <a:t>Le uve di </a:t>
            </a:r>
            <a:r>
              <a:rPr lang="it-IT" b="1" dirty="0" err="1"/>
              <a:t>Ancellotta</a:t>
            </a:r>
            <a:r>
              <a:rPr lang="it-IT" dirty="0"/>
              <a:t> sono molto ricche di </a:t>
            </a:r>
            <a:r>
              <a:rPr lang="it-IT" b="1" dirty="0"/>
              <a:t>polifenoli</a:t>
            </a:r>
            <a:r>
              <a:rPr lang="it-IT" dirty="0"/>
              <a:t> e in particolare di </a:t>
            </a:r>
            <a:r>
              <a:rPr lang="it-IT" b="1" dirty="0">
                <a:highlight>
                  <a:srgbClr val="FFFF00"/>
                </a:highlight>
              </a:rPr>
              <a:t>antociani</a:t>
            </a:r>
            <a:r>
              <a:rPr lang="it-IT" dirty="0">
                <a:highlight>
                  <a:srgbClr val="FFFF00"/>
                </a:highlight>
              </a:rPr>
              <a:t>  responsabili del colore intenso e stabile che ne caratterizza i vini.</a:t>
            </a:r>
            <a:r>
              <a:rPr lang="it-IT" dirty="0"/>
              <a:t> La 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vinificazione in rosso</a:t>
            </a:r>
            <a:r>
              <a:rPr lang="it-IT" dirty="0"/>
              <a:t> prevede </a:t>
            </a:r>
            <a:r>
              <a:rPr lang="it-IT" dirty="0">
                <a:highlight>
                  <a:srgbClr val="FFFF00"/>
                </a:highlight>
              </a:rPr>
              <a:t>macerazioni medio-brevi per evitare estrazioni eccessive di tannini, ma in presenza di uve ben mature è possibile prolungare la permanenza sulle bucce per ottenere vini più strutturati. </a:t>
            </a:r>
            <a:r>
              <a:rPr lang="it-IT" dirty="0"/>
              <a:t>L’acidità moderata e la </a:t>
            </a:r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dolcezza</a:t>
            </a:r>
            <a:r>
              <a:rPr lang="it-IT" dirty="0"/>
              <a:t> naturale la rendono ideale per la produzione di vini </a:t>
            </a:r>
            <a:r>
              <a:rPr lang="it-IT" b="1" dirty="0"/>
              <a:t>amabili</a:t>
            </a:r>
            <a:r>
              <a:rPr lang="it-IT" dirty="0"/>
              <a:t> o </a:t>
            </a:r>
            <a:r>
              <a:rPr lang="it-IT" b="1" dirty="0"/>
              <a:t>frizzanti</a:t>
            </a:r>
            <a:r>
              <a:rPr lang="it-IT" dirty="0"/>
              <a:t>, soprattutto </a:t>
            </a:r>
            <a:r>
              <a:rPr lang="it-IT" dirty="0">
                <a:highlight>
                  <a:srgbClr val="FFFF00"/>
                </a:highlight>
              </a:rPr>
              <a:t>in </a:t>
            </a:r>
            <a:r>
              <a:rPr lang="it-IT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assemblaggio</a:t>
            </a:r>
            <a:r>
              <a:rPr lang="it-IT" dirty="0">
                <a:highlight>
                  <a:srgbClr val="FFFF00"/>
                </a:highlight>
              </a:rPr>
              <a:t> con i </a:t>
            </a:r>
            <a:r>
              <a:rPr lang="it-IT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Lambruschi</a:t>
            </a:r>
            <a:r>
              <a:rPr lang="it-IT" dirty="0">
                <a:highlight>
                  <a:srgbClr val="FFFF00"/>
                </a:highlight>
              </a:rPr>
              <a:t>, ai quali apporta colore e </a:t>
            </a:r>
            <a:r>
              <a:rPr lang="it-IT" dirty="0">
                <a:highlight>
                  <a:srgbClr val="FFFF00"/>
                </a:highligh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morbidezza</a:t>
            </a:r>
            <a:r>
              <a:rPr lang="it-IT" dirty="0">
                <a:highlight>
                  <a:srgbClr val="FFFF00"/>
                </a:highlight>
              </a:rPr>
              <a:t>.</a:t>
            </a:r>
            <a:r>
              <a:rPr lang="it-IT" dirty="0"/>
              <a:t> In purezza dà vini </a:t>
            </a:r>
            <a:r>
              <a:rPr lang="it-IT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rossi</a:t>
            </a:r>
            <a:r>
              <a:rPr lang="it-IT" dirty="0"/>
              <a:t> intensi, </a:t>
            </a:r>
            <a:r>
              <a:rPr lang="it-IT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 medio corpo</a:t>
            </a:r>
            <a:r>
              <a:rPr lang="it-IT" dirty="0"/>
              <a:t>, con un profilo </a:t>
            </a:r>
            <a:r>
              <a:rPr lang="it-IT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fruttato</a:t>
            </a:r>
            <a:r>
              <a:rPr lang="it-IT" dirty="0"/>
              <a:t> e </a:t>
            </a:r>
            <a:r>
              <a:rPr lang="it-IT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fragrante</a:t>
            </a:r>
            <a:r>
              <a:rPr lang="it-IT" dirty="0"/>
              <a:t>. Può essere utilizzata anche per la produzione di basi da taglio o per vini da </a:t>
            </a:r>
            <a:r>
              <a:rPr lang="it-IT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dessert</a:t>
            </a:r>
            <a:r>
              <a:rPr lang="it-IT" dirty="0"/>
              <a:t>, grazie alla sua concentrazione zuccherina. Le moderne tecniche di </a:t>
            </a:r>
            <a:r>
              <a:rPr lang="it-IT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vinificazione</a:t>
            </a:r>
            <a:r>
              <a:rPr lang="it-IT" dirty="0"/>
              <a:t>, con controllo termico e </a:t>
            </a:r>
            <a:r>
              <a:rPr lang="it-IT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affinamento</a:t>
            </a:r>
            <a:r>
              <a:rPr lang="it-IT" dirty="0"/>
              <a:t> in </a:t>
            </a:r>
            <a:r>
              <a:rPr lang="it-IT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acciaio</a:t>
            </a:r>
            <a:r>
              <a:rPr lang="it-IT" dirty="0"/>
              <a:t>, ne esaltano la brillantezza cromatica e la nitidezza aromatica.</a:t>
            </a:r>
          </a:p>
        </p:txBody>
      </p:sp>
    </p:spTree>
    <p:extLst>
      <p:ext uri="{BB962C8B-B14F-4D97-AF65-F5344CB8AC3E}">
        <p14:creationId xmlns:p14="http://schemas.microsoft.com/office/powerpoint/2010/main" val="2094721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ACB8-0605-025C-CC63-A63D9300E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6EF2E8-8008-B369-A705-09B626147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5E7628-95E6-1C2D-4E70-45D63FBAD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Provincia di Bologna</a:t>
            </a: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/>
              <a:t>la </a:t>
            </a:r>
            <a:r>
              <a:rPr lang="it-IT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Colli Bolognesi</a:t>
            </a:r>
            <a:r>
              <a:rPr lang="it-IT" b="1" dirty="0"/>
              <a:t>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Pignoletto</a:t>
            </a:r>
            <a:r>
              <a:rPr lang="it-IT" b="1" dirty="0"/>
              <a:t> </a:t>
            </a:r>
            <a:r>
              <a:rPr lang="it-IT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DOCG</a:t>
            </a:r>
            <a:endParaRPr lang="it-IT" b="1" dirty="0"/>
          </a:p>
          <a:p>
            <a:endParaRPr lang="it-IT" b="1" dirty="0"/>
          </a:p>
          <a:p>
            <a:r>
              <a:rPr lang="it-IT" b="1" dirty="0">
                <a:highlight>
                  <a:srgbClr val="FFFF00"/>
                </a:highlight>
              </a:rPr>
              <a:t>Montù e </a:t>
            </a:r>
            <a:r>
              <a:rPr lang="it-IT" b="1" dirty="0"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Pignoletto</a:t>
            </a:r>
            <a:r>
              <a:rPr lang="it-IT" b="1" dirty="0"/>
              <a:t>, entrambi a </a:t>
            </a:r>
            <a:r>
              <a:rPr lang="it-IT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 bianca</a:t>
            </a:r>
            <a:r>
              <a:rPr lang="it-IT" b="1" dirty="0"/>
              <a:t> con la denominazione </a:t>
            </a:r>
            <a:r>
              <a:rPr lang="it-IT" b="1" dirty="0">
                <a:highlight>
                  <a:srgbClr val="FFFF00"/>
                </a:highligh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Reno</a:t>
            </a:r>
            <a:r>
              <a:rPr lang="it-IT" b="1" dirty="0">
                <a:highlight>
                  <a:srgbClr val="FFFF00"/>
                </a:highlight>
              </a:rPr>
              <a:t> DOC.</a:t>
            </a:r>
          </a:p>
          <a:p>
            <a:r>
              <a:rPr lang="it-IT" b="1" dirty="0"/>
              <a:t> Sempre in provincia di </a:t>
            </a:r>
            <a:r>
              <a:rPr lang="it-IT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Bologna</a:t>
            </a:r>
            <a:r>
              <a:rPr lang="it-IT" b="1" dirty="0"/>
              <a:t> la </a:t>
            </a:r>
            <a:r>
              <a:rPr lang="it-IT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Colli d’Imola</a:t>
            </a:r>
            <a:r>
              <a:rPr lang="it-IT" b="1" dirty="0"/>
              <a:t> DOC. </a:t>
            </a:r>
          </a:p>
        </p:txBody>
      </p:sp>
    </p:spTree>
    <p:extLst>
      <p:ext uri="{BB962C8B-B14F-4D97-AF65-F5344CB8AC3E}">
        <p14:creationId xmlns:p14="http://schemas.microsoft.com/office/powerpoint/2010/main" val="686050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10610-E679-472E-2A46-173135943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5B5974-393E-24C3-E2E7-314E720FB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296356-F92C-C692-A6E6-7B8A4BA45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Provincia di Ferrara</a:t>
            </a:r>
            <a:endParaRPr lang="it-IT" dirty="0"/>
          </a:p>
          <a:p>
            <a:endParaRPr lang="it-IT" dirty="0"/>
          </a:p>
          <a:p>
            <a:r>
              <a:rPr lang="it-IT" b="1" dirty="0"/>
              <a:t>Nella zona di </a:t>
            </a:r>
            <a:r>
              <a:rPr lang="it-IT" b="1" dirty="0">
                <a:hlinkClick r:id="rId2"/>
              </a:rPr>
              <a:t>Ferrara</a:t>
            </a:r>
            <a:r>
              <a:rPr lang="it-IT" b="1" dirty="0"/>
              <a:t> troviamo il </a:t>
            </a:r>
            <a:r>
              <a:rPr lang="it-IT" b="1" dirty="0">
                <a:hlinkClick r:id="rId3"/>
              </a:rPr>
              <a:t>vitigno</a:t>
            </a:r>
            <a:r>
              <a:rPr lang="it-IT" b="1" dirty="0"/>
              <a:t> a </a:t>
            </a:r>
            <a:r>
              <a:rPr lang="it-IT" b="1" dirty="0">
                <a:hlinkClick r:id="rId4"/>
              </a:rPr>
              <a:t>bacca nera</a:t>
            </a:r>
            <a:r>
              <a:rPr lang="it-IT" b="1" dirty="0"/>
              <a:t> </a:t>
            </a:r>
            <a:r>
              <a:rPr lang="it-IT" b="1" dirty="0" err="1">
                <a:hlinkClick r:id="rId5"/>
              </a:rPr>
              <a:t>Fortana</a:t>
            </a:r>
            <a:r>
              <a:rPr lang="it-IT" b="1" dirty="0"/>
              <a:t> (</a:t>
            </a:r>
            <a:r>
              <a:rPr lang="it-IT" b="1" dirty="0">
                <a:hlinkClick r:id="rId6"/>
              </a:rPr>
              <a:t>noto</a:t>
            </a:r>
            <a:r>
              <a:rPr lang="it-IT" b="1" dirty="0"/>
              <a:t> anche come </a:t>
            </a:r>
            <a:r>
              <a:rPr lang="it-IT" b="1" dirty="0">
                <a:hlinkClick r:id="rId7"/>
              </a:rPr>
              <a:t>Uva d’Oro</a:t>
            </a:r>
            <a:r>
              <a:rPr lang="it-IT" b="1" dirty="0"/>
              <a:t>) e la cui DOC di riferimento è la </a:t>
            </a:r>
            <a:r>
              <a:rPr lang="it-IT" b="1" dirty="0">
                <a:hlinkClick r:id="rId8"/>
              </a:rPr>
              <a:t>Bosco </a:t>
            </a:r>
            <a:r>
              <a:rPr lang="it-IT" b="1" dirty="0" err="1">
                <a:hlinkClick r:id="rId8"/>
              </a:rPr>
              <a:t>Eliceo</a:t>
            </a:r>
            <a:r>
              <a:rPr lang="it-IT" b="1" dirty="0"/>
              <a:t> DOC. </a:t>
            </a:r>
          </a:p>
          <a:p>
            <a:r>
              <a:rPr lang="it-IT" b="1" dirty="0"/>
              <a:t>Al confine con la </a:t>
            </a:r>
            <a:r>
              <a:rPr lang="it-IT" b="1" dirty="0">
                <a:hlinkClick r:id="rId9"/>
              </a:rPr>
              <a:t>Romagna</a:t>
            </a:r>
            <a:r>
              <a:rPr lang="it-IT" b="1" dirty="0"/>
              <a:t> la </a:t>
            </a:r>
            <a:r>
              <a:rPr lang="it-IT" b="1" dirty="0">
                <a:hlinkClick r:id="rId10"/>
              </a:rPr>
              <a:t>Colli di Faenza</a:t>
            </a:r>
            <a:r>
              <a:rPr lang="it-IT" b="1" dirty="0"/>
              <a:t> DOC si estende fino alle province di </a:t>
            </a:r>
            <a:r>
              <a:rPr lang="it-IT" b="1" dirty="0">
                <a:hlinkClick r:id="rId11"/>
              </a:rPr>
              <a:t>Ravenna</a:t>
            </a:r>
            <a:r>
              <a:rPr lang="it-IT" b="1" dirty="0"/>
              <a:t> e Forlì-Cesena.</a:t>
            </a:r>
          </a:p>
        </p:txBody>
      </p:sp>
    </p:spTree>
    <p:extLst>
      <p:ext uri="{BB962C8B-B14F-4D97-AF65-F5344CB8AC3E}">
        <p14:creationId xmlns:p14="http://schemas.microsoft.com/office/powerpoint/2010/main" val="2878542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5AA2C-67D1-0202-1546-33F305B2B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559FC-207E-143E-95E3-BD3C0BFE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908298-2880-8756-FF63-26849CD4A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Fortana del Taro. Un vitigno dalla storia secolare">
            <a:extLst>
              <a:ext uri="{FF2B5EF4-FFF2-40B4-BE49-F238E27FC236}">
                <a16:creationId xmlns:a16="http://schemas.microsoft.com/office/drawing/2014/main" id="{117D085F-6538-1F99-0121-A9C3580A4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" y="198360"/>
            <a:ext cx="10195560" cy="597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991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481FF-B0ED-569B-CAF6-CC070BB0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76CD8-39FC-A0BD-BBED-71FFBF37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7D2781-770C-A1C9-5715-A3A86569F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Spostandoci in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Romagna</a:t>
            </a:r>
            <a:r>
              <a:rPr lang="it-IT" b="1" dirty="0"/>
              <a:t>, anche qui una sola DOCG, la Romagna </a:t>
            </a:r>
            <a:r>
              <a:rPr lang="it-IT" b="1" dirty="0"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Albana</a:t>
            </a:r>
            <a:r>
              <a:rPr lang="it-IT" b="1" dirty="0">
                <a:highlight>
                  <a:srgbClr val="FFFF00"/>
                </a:highlight>
              </a:rPr>
              <a:t> DOCG. </a:t>
            </a:r>
          </a:p>
          <a:p>
            <a:endParaRPr lang="it-IT" b="1" dirty="0">
              <a:highlight>
                <a:srgbClr val="FFFF00"/>
              </a:highlight>
            </a:endParaRPr>
          </a:p>
          <a:p>
            <a:r>
              <a:rPr lang="it-IT" dirty="0"/>
              <a:t> </a:t>
            </a:r>
            <a:r>
              <a:rPr lang="it-IT" b="1" dirty="0"/>
              <a:t>Le DOC più importanti sono la Romagna DOC e la Colli della Romagna Centrale DOC. </a:t>
            </a:r>
          </a:p>
          <a:p>
            <a:r>
              <a:rPr lang="it-IT" b="1" dirty="0"/>
              <a:t>Il vitigno più importante è qui il </a:t>
            </a:r>
            <a:r>
              <a:rPr lang="it-IT" b="1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Sangiovese</a:t>
            </a:r>
            <a:r>
              <a:rPr lang="it-IT" b="1" dirty="0">
                <a:highlight>
                  <a:srgbClr val="FFFF00"/>
                </a:highlight>
              </a:rPr>
              <a:t>,</a:t>
            </a:r>
            <a:r>
              <a:rPr lang="it-IT" b="1" dirty="0"/>
              <a:t> che distanzia in termini di quantità il </a:t>
            </a:r>
            <a:r>
              <a:rPr lang="it-IT" b="1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Trebbiano Romagnolo</a:t>
            </a:r>
            <a:r>
              <a:rPr lang="it-IT" b="1" dirty="0">
                <a:highlight>
                  <a:srgbClr val="FFFF00"/>
                </a:highlight>
              </a:rPr>
              <a:t> </a:t>
            </a:r>
            <a:r>
              <a:rPr lang="it-IT" b="1" dirty="0"/>
              <a:t>(il vitigno a </a:t>
            </a:r>
            <a:r>
              <a:rPr lang="it-IT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</a:t>
            </a:r>
            <a:r>
              <a:rPr lang="it-IT" b="1" dirty="0"/>
              <a:t> bianca più diffuso in Romagna) </a:t>
            </a:r>
            <a:r>
              <a:rPr lang="it-IT" b="1" dirty="0">
                <a:highlight>
                  <a:srgbClr val="FFFF00"/>
                </a:highlight>
              </a:rPr>
              <a:t>il Pagadebit e l’Albana</a:t>
            </a:r>
            <a:r>
              <a:rPr lang="it-IT" b="1" dirty="0"/>
              <a:t>, che dà origine alla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Albana</a:t>
            </a:r>
            <a:r>
              <a:rPr lang="it-IT" b="1" dirty="0"/>
              <a:t> di Romagna</a:t>
            </a:r>
          </a:p>
        </p:txBody>
      </p:sp>
    </p:spTree>
    <p:extLst>
      <p:ext uri="{BB962C8B-B14F-4D97-AF65-F5344CB8AC3E}">
        <p14:creationId xmlns:p14="http://schemas.microsoft.com/office/powerpoint/2010/main" val="42940529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6FC85-F7E9-49B9-C5B9-941C5EAB6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F5D425-0F12-0672-BD8A-C60947B8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6D47D4-5673-35E1-CCE4-D16DEB809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it-IT" sz="6700" b="1" dirty="0">
                <a:solidFill>
                  <a:srgbClr val="FF0000"/>
                </a:solidFill>
              </a:rPr>
              <a:t>LAZIO</a:t>
            </a:r>
          </a:p>
          <a:p>
            <a:r>
              <a:rPr lang="it-IT" sz="6700" b="1" dirty="0"/>
              <a:t>DOCG DEL LAZIO</a:t>
            </a:r>
            <a:r>
              <a:rPr lang="it-IT" sz="6700" dirty="0"/>
              <a:t> (3)</a:t>
            </a:r>
          </a:p>
          <a:p>
            <a:r>
              <a:rPr lang="it-IT" sz="6700" dirty="0">
                <a:highlight>
                  <a:srgbClr val="FFFF00"/>
                </a:highlight>
              </a:rPr>
              <a:t>Cannellino di Frascati DOCG</a:t>
            </a:r>
          </a:p>
          <a:p>
            <a:r>
              <a:rPr lang="it-IT" sz="6700" dirty="0">
                <a:highlight>
                  <a:srgbClr val="FFFF00"/>
                </a:highlight>
              </a:rPr>
              <a:t>Cesanese del Piglio o Piglio DOCG</a:t>
            </a:r>
          </a:p>
          <a:p>
            <a:r>
              <a:rPr lang="it-IT" sz="6700" dirty="0">
                <a:highlight>
                  <a:srgbClr val="FFFF00"/>
                </a:highlight>
              </a:rPr>
              <a:t>Frascati Superiore DOCG</a:t>
            </a:r>
          </a:p>
          <a:p>
            <a:r>
              <a:rPr lang="it-IT" sz="6700" b="1" dirty="0"/>
              <a:t>DOC DEL LAZIO</a:t>
            </a:r>
            <a:r>
              <a:rPr lang="it-IT" sz="6700" dirty="0"/>
              <a:t> (27)</a:t>
            </a:r>
          </a:p>
          <a:p>
            <a:r>
              <a:rPr lang="it-IT" sz="6700" dirty="0"/>
              <a:t>Aleatico di Gradoli DOC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875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C3FCE-0D78-25E2-B9EC-D0BFA27EF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CE050-1014-81A4-76E7-B2E4B008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F6CE7E-5819-A7DB-B474-A158B8A63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Il Le viti ottenute da una </a:t>
            </a:r>
            <a:r>
              <a:rPr lang="it-IT" b="1" dirty="0"/>
              <a:t>porzione di tralcio</a:t>
            </a:r>
            <a:r>
              <a:rPr lang="it-IT" dirty="0"/>
              <a:t> (</a:t>
            </a:r>
            <a:r>
              <a:rPr lang="it-IT" i="1" dirty="0">
                <a:hlinkClick r:id="rId2"/>
              </a:rPr>
              <a:t>talea</a:t>
            </a:r>
            <a:r>
              <a:rPr lang="it-IT" dirty="0"/>
              <a:t>)  e le </a:t>
            </a:r>
            <a:r>
              <a:rPr lang="it-IT" b="1" dirty="0"/>
              <a:t>piante innestate</a:t>
            </a:r>
            <a:r>
              <a:rPr lang="it-IT" dirty="0"/>
              <a:t> (</a:t>
            </a:r>
            <a:r>
              <a:rPr lang="it-IT" i="1" dirty="0">
                <a:hlinkClick r:id="rId3"/>
              </a:rPr>
              <a:t>barbatelle</a:t>
            </a:r>
            <a:r>
              <a:rPr lang="it-IT" dirty="0"/>
              <a:t>) hanno un ciclo vitale che corrisponde alle seguenti fasi:</a:t>
            </a:r>
          </a:p>
          <a:p>
            <a:pPr lvl="0" fontAlgn="base"/>
            <a:r>
              <a:rPr lang="it-IT" b="1" dirty="0">
                <a:highlight>
                  <a:srgbClr val="FFFF00"/>
                </a:highlight>
              </a:rPr>
              <a:t>periodo improduttivo</a:t>
            </a:r>
            <a:r>
              <a:rPr lang="it-IT" dirty="0">
                <a:highlight>
                  <a:srgbClr val="FFFF00"/>
                </a:highlight>
              </a:rPr>
              <a:t> </a:t>
            </a:r>
            <a:r>
              <a:rPr lang="it-IT" dirty="0"/>
              <a:t>variabile </a:t>
            </a:r>
            <a:r>
              <a:rPr lang="it-IT" b="1" dirty="0">
                <a:highlight>
                  <a:srgbClr val="FFFF00"/>
                </a:highlight>
              </a:rPr>
              <a:t>da 1 a 3 anni</a:t>
            </a:r>
            <a:r>
              <a:rPr lang="it-IT" dirty="0"/>
              <a:t>, in funzione del tipo di coltura adottato.</a:t>
            </a:r>
          </a:p>
          <a:p>
            <a:pPr lvl="0" fontAlgn="base"/>
            <a:r>
              <a:rPr lang="it-IT" b="1" dirty="0"/>
              <a:t>periodo a produttività crescente</a:t>
            </a:r>
            <a:r>
              <a:rPr lang="it-IT" dirty="0"/>
              <a:t>: </a:t>
            </a:r>
            <a:r>
              <a:rPr lang="it-IT" b="1" dirty="0"/>
              <a:t>dopo 3 anni</a:t>
            </a:r>
            <a:r>
              <a:rPr lang="it-IT" dirty="0"/>
              <a:t> la vite ha raggiunto uno sviluppo che le consente di </a:t>
            </a:r>
            <a:r>
              <a:rPr lang="it-IT" b="1" dirty="0"/>
              <a:t>iniziare a produrre frutti</a:t>
            </a:r>
            <a:r>
              <a:rPr lang="it-IT" dirty="0"/>
              <a:t> (</a:t>
            </a:r>
            <a:r>
              <a:rPr lang="it-IT" b="1" dirty="0"/>
              <a:t>uva</a:t>
            </a:r>
            <a:r>
              <a:rPr lang="it-IT" dirty="0"/>
              <a:t>), e tale produzione </a:t>
            </a:r>
            <a:r>
              <a:rPr lang="it-IT" b="1" dirty="0"/>
              <a:t>cresce in volume per 2 fino a 4 anni</a:t>
            </a:r>
            <a:r>
              <a:rPr lang="it-IT" dirty="0"/>
              <a:t>, in base anche agli interventi del viticoltore.</a:t>
            </a:r>
          </a:p>
          <a:p>
            <a:pPr lvl="0" fontAlgn="base"/>
            <a:r>
              <a:rPr lang="it-IT" b="1" dirty="0"/>
              <a:t>periodo di produttività constante</a:t>
            </a:r>
            <a:r>
              <a:rPr lang="it-IT" dirty="0"/>
              <a:t>: ad un certo punto la pianta raggiunge la sua </a:t>
            </a:r>
            <a:r>
              <a:rPr lang="it-IT" b="1" dirty="0">
                <a:highlight>
                  <a:srgbClr val="FFFF00"/>
                </a:highlight>
              </a:rPr>
              <a:t>maturità produttiva</a:t>
            </a:r>
            <a:r>
              <a:rPr lang="it-IT" dirty="0">
                <a:highlight>
                  <a:srgbClr val="FFFF00"/>
                </a:highlight>
              </a:rPr>
              <a:t> </a:t>
            </a:r>
            <a:r>
              <a:rPr lang="it-IT" dirty="0"/>
              <a:t>e il volume di uva prodotto si stabilizza e rimane costante. Questo periodo può durare fino a </a:t>
            </a:r>
            <a:r>
              <a:rPr lang="it-IT" b="1" dirty="0">
                <a:highlight>
                  <a:srgbClr val="FFFF00"/>
                </a:highlight>
              </a:rPr>
              <a:t>20-25 anni</a:t>
            </a:r>
            <a:r>
              <a:rPr lang="it-IT" dirty="0">
                <a:highlight>
                  <a:srgbClr val="FFFF00"/>
                </a:highlight>
              </a:rPr>
              <a:t>.</a:t>
            </a:r>
          </a:p>
          <a:p>
            <a:pPr lvl="0" fontAlgn="base"/>
            <a:r>
              <a:rPr lang="it-IT" b="1" dirty="0">
                <a:highlight>
                  <a:srgbClr val="FFFF00"/>
                </a:highlight>
              </a:rPr>
              <a:t>periodo di vecchiaia</a:t>
            </a:r>
            <a:r>
              <a:rPr lang="it-IT" dirty="0">
                <a:highlight>
                  <a:srgbClr val="FFFF00"/>
                </a:highlight>
              </a:rPr>
              <a:t>: dopo </a:t>
            </a:r>
            <a:r>
              <a:rPr lang="it-IT" b="1" dirty="0">
                <a:highlight>
                  <a:srgbClr val="FFFF00"/>
                </a:highlight>
              </a:rPr>
              <a:t>30-40 anni</a:t>
            </a:r>
            <a:r>
              <a:rPr lang="it-IT" dirty="0">
                <a:highlight>
                  <a:srgbClr val="FFFF00"/>
                </a:highlight>
              </a:rPr>
              <a:t> </a:t>
            </a:r>
            <a:r>
              <a:rPr lang="it-IT" dirty="0"/>
              <a:t>la pianta inizia a invecchiare decisamente e la sua produttività inizia a calare.</a:t>
            </a:r>
          </a:p>
          <a:p>
            <a:r>
              <a:rPr lang="it-IT" b="1" dirty="0"/>
              <a:t>ciclo vitale della vite</a:t>
            </a:r>
            <a:r>
              <a:rPr lang="it-IT" dirty="0"/>
              <a:t> parte dunque dal </a:t>
            </a:r>
            <a:r>
              <a:rPr lang="it-IT" b="1" dirty="0"/>
              <a:t>momento dell’impianto</a:t>
            </a:r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61846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38045-DAC2-2A1D-FCE6-2B1362D82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A10A2B-B831-9D15-1014-3D78F6D99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B365D3-93A5-9BA7-3B24-6543E50A5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600" dirty="0">
                <a:highlight>
                  <a:srgbClr val="FFFF00"/>
                </a:highlight>
              </a:rPr>
              <a:t>Castelli Romani DOC</a:t>
            </a:r>
            <a:r>
              <a:rPr lang="it-IT" sz="3600" dirty="0"/>
              <a:t>( Malvasia di Candia, Malvasia </a:t>
            </a:r>
            <a:r>
              <a:rPr lang="it-IT" sz="3600" dirty="0" err="1"/>
              <a:t>el</a:t>
            </a:r>
            <a:r>
              <a:rPr lang="it-IT" sz="3600" dirty="0"/>
              <a:t> Lazio e Trebbiano)</a:t>
            </a:r>
          </a:p>
          <a:p>
            <a:r>
              <a:rPr lang="it-IT" sz="3600" dirty="0">
                <a:highlight>
                  <a:srgbClr val="FFFF00"/>
                </a:highlight>
              </a:rPr>
              <a:t>EST!EST!!EST!!! Di Montefiascone</a:t>
            </a:r>
            <a:r>
              <a:rPr lang="it-IT" sz="3600" dirty="0"/>
              <a:t>( Trebbiano Toscano, Trebbiano Giallo, Malvasia del Lazio; Malvasia bianca)</a:t>
            </a:r>
          </a:p>
          <a:p>
            <a:r>
              <a:rPr lang="it-IT" sz="3600" dirty="0">
                <a:highlight>
                  <a:srgbClr val="FFFF00"/>
                </a:highlight>
              </a:rPr>
              <a:t>Frascati </a:t>
            </a:r>
            <a:r>
              <a:rPr lang="it-IT" sz="3600" b="1" dirty="0">
                <a:highlight>
                  <a:srgbClr val="FFFF00"/>
                </a:highlight>
              </a:rPr>
              <a:t>DOC</a:t>
            </a:r>
            <a:r>
              <a:rPr lang="it-IT" b="1" dirty="0">
                <a:highlight>
                  <a:srgbClr val="FFFF00"/>
                </a:highlight>
              </a:rPr>
              <a:t> (</a:t>
            </a:r>
            <a:r>
              <a:rPr lang="it-IT" b="1" dirty="0"/>
              <a:t>la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Malvasia bianca di Candia</a:t>
            </a:r>
            <a:r>
              <a:rPr lang="it-IT" b="1" dirty="0"/>
              <a:t>, la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Malvasia del Lazio</a:t>
            </a:r>
            <a:r>
              <a:rPr lang="it-IT" b="1" dirty="0"/>
              <a:t>, il </a:t>
            </a:r>
            <a:r>
              <a:rPr lang="it-IT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Bellone</a:t>
            </a:r>
            <a:r>
              <a:rPr lang="it-IT" b="1" dirty="0"/>
              <a:t>, il </a:t>
            </a:r>
            <a:r>
              <a:rPr lang="it-IT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Bombino bianco</a:t>
            </a:r>
            <a:r>
              <a:rPr lang="it-IT" b="1" dirty="0"/>
              <a:t>, il </a:t>
            </a:r>
            <a:r>
              <a:rPr lang="it-IT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Greco bianco</a:t>
            </a:r>
            <a:r>
              <a:rPr lang="it-IT" b="1" dirty="0"/>
              <a:t> ed il </a:t>
            </a:r>
            <a:r>
              <a:rPr lang="it-IT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Trebbiano toscano</a:t>
            </a:r>
            <a:r>
              <a:rPr lang="it-IT" b="1" dirty="0"/>
              <a:t> e giallo)</a:t>
            </a:r>
            <a:endParaRPr lang="it-IT" sz="3600" b="1" dirty="0"/>
          </a:p>
          <a:p>
            <a:r>
              <a:rPr lang="it-IT" sz="3600" dirty="0">
                <a:highlight>
                  <a:srgbClr val="FFFF00"/>
                </a:highlight>
              </a:rPr>
              <a:t>Marino DOC</a:t>
            </a:r>
            <a:r>
              <a:rPr lang="it-IT" dirty="0">
                <a:highlight>
                  <a:srgbClr val="FFFF00"/>
                </a:highlight>
              </a:rPr>
              <a:t> ( </a:t>
            </a:r>
            <a:r>
              <a:rPr lang="it-IT" b="1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Malvasia bianca di Candia</a:t>
            </a:r>
            <a:r>
              <a:rPr lang="it-IT" b="1" dirty="0">
                <a:highlight>
                  <a:srgbClr val="FFFF00"/>
                </a:highlight>
              </a:rPr>
              <a:t>, la </a:t>
            </a:r>
            <a:r>
              <a:rPr lang="it-IT" b="1" dirty="0"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Malvasia del Lazio</a:t>
            </a:r>
            <a:r>
              <a:rPr lang="it-IT" b="1" dirty="0">
                <a:highlight>
                  <a:srgbClr val="FFFF00"/>
                </a:highlight>
              </a:rPr>
              <a:t>, il </a:t>
            </a:r>
            <a:r>
              <a:rPr lang="it-IT" b="1" dirty="0">
                <a:highlight>
                  <a:srgbClr val="FFFF00"/>
                </a:highligh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Trebbiano</a:t>
            </a:r>
            <a:r>
              <a:rPr lang="it-IT" b="1" dirty="0">
                <a:highlight>
                  <a:srgbClr val="FFFF00"/>
                </a:highlight>
              </a:rPr>
              <a:t> verde, il </a:t>
            </a:r>
            <a:r>
              <a:rPr lang="it-IT" b="1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Bellone</a:t>
            </a:r>
            <a:r>
              <a:rPr lang="it-IT" b="1" dirty="0">
                <a:highlight>
                  <a:srgbClr val="FFFF00"/>
                </a:highlight>
              </a:rPr>
              <a:t>)</a:t>
            </a:r>
            <a:endParaRPr lang="it-IT" sz="3600" b="1" dirty="0">
              <a:highlight>
                <a:srgbClr val="FFFF00"/>
              </a:highlight>
            </a:endParaRP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051481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5E8F9-C9D3-6977-87E1-52D3B3CCC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8299A-DB11-D35E-2861-12CFEC3D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44D352-1F89-D000-70EB-B71B74530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UMBRIA</a:t>
            </a:r>
          </a:p>
          <a:p>
            <a:pPr algn="ctr"/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>
                <a:highlight>
                  <a:srgbClr val="FFFF00"/>
                </a:highlight>
              </a:rPr>
              <a:t>TORGIANO ROSSO DOCG</a:t>
            </a:r>
            <a:r>
              <a:rPr lang="it-IT" b="1" dirty="0"/>
              <a:t>( Sangiovese 70%, Cabernet Sauvignon, Canaiolo, Colorino)</a:t>
            </a:r>
          </a:p>
          <a:p>
            <a:r>
              <a:rPr lang="it-IT" b="1" dirty="0">
                <a:highlight>
                  <a:srgbClr val="FFFF00"/>
                </a:highlight>
              </a:rPr>
              <a:t>MONTEFALCO SAGRANTINO DOCG</a:t>
            </a:r>
            <a:r>
              <a:rPr lang="it-IT" b="1" dirty="0"/>
              <a:t>(Sagrantino in purezza)</a:t>
            </a:r>
          </a:p>
        </p:txBody>
      </p:sp>
    </p:spTree>
    <p:extLst>
      <p:ext uri="{BB962C8B-B14F-4D97-AF65-F5344CB8AC3E}">
        <p14:creationId xmlns:p14="http://schemas.microsoft.com/office/powerpoint/2010/main" val="209273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08A4D-D319-547A-5798-39C272097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1E5261-B22A-DC0B-7ABD-A61CB996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4F4B1-456E-26A0-E797-C8B214AFF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098" name="Picture 2" descr="montefalco-sagrantino-docg">
            <a:extLst>
              <a:ext uri="{FF2B5EF4-FFF2-40B4-BE49-F238E27FC236}">
                <a16:creationId xmlns:a16="http://schemas.microsoft.com/office/drawing/2014/main" id="{A1EFBBBD-66E5-6A24-2692-A6A69F9A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" y="0"/>
            <a:ext cx="102527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880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5F449-E560-6EDA-441F-BEAEFA81C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C74F2A-F006-9A72-543C-8DDBF0C1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96774C-BE7A-24CE-641F-FCDFB314F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3600" b="1" dirty="0"/>
              <a:t>Colli del Trasimeno o Trasimeno DOC(</a:t>
            </a:r>
            <a:r>
              <a:rPr lang="it-IT" b="1" dirty="0"/>
              <a:t>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Gamay del Trasimeno</a:t>
            </a:r>
            <a:r>
              <a:rPr lang="it-IT" b="1" dirty="0"/>
              <a:t>, spesso confuso con il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Gamay</a:t>
            </a:r>
            <a:r>
              <a:rPr lang="it-IT" b="1" dirty="0"/>
              <a:t> di origine francese, ma in realtà della stessa famiglia della </a:t>
            </a:r>
            <a:r>
              <a:rPr lang="it-IT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Grenache</a:t>
            </a:r>
            <a:r>
              <a:rPr lang="it-IT" b="1" dirty="0"/>
              <a:t> e del </a:t>
            </a:r>
            <a:r>
              <a:rPr lang="it-IT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Cannonau</a:t>
            </a:r>
            <a:r>
              <a:rPr lang="it-IT" b="1" dirty="0"/>
              <a:t>.) </a:t>
            </a:r>
            <a:endParaRPr lang="it-IT" sz="3600" b="1" dirty="0"/>
          </a:p>
          <a:p>
            <a:r>
              <a:rPr lang="it-IT" sz="3600" b="1" dirty="0">
                <a:highlight>
                  <a:srgbClr val="FFFF00"/>
                </a:highlight>
              </a:rPr>
              <a:t>Montefalco DOC ROSSO(</a:t>
            </a:r>
            <a:r>
              <a:rPr lang="it-IT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Sangiovese</a:t>
            </a:r>
            <a:r>
              <a:rPr lang="it-IT" b="1" dirty="0"/>
              <a:t> dal 60% al 70%, e </a:t>
            </a:r>
            <a:r>
              <a:rPr lang="it-IT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Sagrantino</a:t>
            </a:r>
            <a:r>
              <a:rPr lang="it-IT" b="1" dirty="0"/>
              <a:t> dal 10 al 15%, e altri </a:t>
            </a:r>
            <a:r>
              <a:rPr lang="it-IT" b="1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vitigni</a:t>
            </a:r>
            <a:r>
              <a:rPr lang="it-IT" b="1" dirty="0"/>
              <a:t> a </a:t>
            </a:r>
            <a:r>
              <a:rPr lang="it-IT" b="1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</a:t>
            </a:r>
            <a:r>
              <a:rPr lang="it-IT" b="1" dirty="0"/>
              <a:t> rossa non </a:t>
            </a:r>
            <a:r>
              <a:rPr lang="it-IT" b="1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aromatici</a:t>
            </a:r>
            <a:r>
              <a:rPr lang="it-IT" b="1" dirty="0"/>
              <a:t>, raccomandati od autorizzati per la Provincia di </a:t>
            </a:r>
            <a:r>
              <a:rPr lang="it-IT" b="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Perugia</a:t>
            </a:r>
            <a:r>
              <a:rPr lang="it-IT" b="1" dirty="0"/>
              <a:t>).</a:t>
            </a:r>
          </a:p>
          <a:p>
            <a:r>
              <a:rPr lang="it-IT" sz="3600" b="1" dirty="0">
                <a:highlight>
                  <a:srgbClr val="FFFF00"/>
                </a:highlight>
              </a:rPr>
              <a:t>Montefalco DOC Bianco</a:t>
            </a:r>
            <a:r>
              <a:rPr lang="it-IT" sz="3600" b="1" dirty="0"/>
              <a:t>( Grechetto 50% Trebbiano 25/30%)</a:t>
            </a:r>
          </a:p>
          <a:p>
            <a:r>
              <a:rPr lang="it-IT" sz="3600" b="1" dirty="0">
                <a:highlight>
                  <a:srgbClr val="FFFF00"/>
                </a:highlight>
              </a:rPr>
              <a:t>Orvieto DOC</a:t>
            </a:r>
            <a:r>
              <a:rPr lang="it-IT" sz="3600" b="1" dirty="0"/>
              <a:t>( Grechetto e Trebbiano)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4274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044FA-BE1A-0C9F-4609-F1E1CEA14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FB4ED5-060E-F095-91B8-BC571EC2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3D632-820B-40CE-BC6E-06B771000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ABRUZZO</a:t>
            </a:r>
          </a:p>
          <a:p>
            <a:r>
              <a:rPr lang="it-IT" b="1" dirty="0"/>
              <a:t>DOCG DELL’ABRUZZO</a:t>
            </a:r>
            <a:r>
              <a:rPr lang="it-IT" dirty="0"/>
              <a:t> (2)</a:t>
            </a:r>
          </a:p>
          <a:p>
            <a:r>
              <a:rPr lang="it-IT" b="1" dirty="0"/>
              <a:t>Colline Teramane Montepulciano d’Abruzzo DOCG</a:t>
            </a:r>
          </a:p>
          <a:p>
            <a:r>
              <a:rPr lang="it-IT" b="1" dirty="0" err="1"/>
              <a:t>Tollum</a:t>
            </a:r>
            <a:r>
              <a:rPr lang="it-IT" b="1" dirty="0"/>
              <a:t> o Terre Tollesi DOCG( Pecorino e Passerina bianchi; Montepulciano rosso)</a:t>
            </a:r>
          </a:p>
          <a:p>
            <a:r>
              <a:rPr lang="it-IT" b="1" dirty="0"/>
              <a:t>DOC DELL’ABRUZZO</a:t>
            </a:r>
            <a:r>
              <a:rPr lang="it-IT" dirty="0"/>
              <a:t> (7)</a:t>
            </a:r>
          </a:p>
          <a:p>
            <a:r>
              <a:rPr lang="it-IT" b="1" dirty="0">
                <a:highlight>
                  <a:srgbClr val="FFFF00"/>
                </a:highlight>
              </a:rPr>
              <a:t>Cerasuolo d’Abruzzo DOC</a:t>
            </a:r>
            <a:r>
              <a:rPr lang="it-IT" b="1" dirty="0"/>
              <a:t>( Montepulciano)</a:t>
            </a:r>
          </a:p>
          <a:p>
            <a:r>
              <a:rPr lang="it-IT" dirty="0"/>
              <a:t>Controguerra  DOC( sia bianco che rosso )</a:t>
            </a:r>
          </a:p>
          <a:p>
            <a:r>
              <a:rPr lang="it-IT" b="1" dirty="0">
                <a:highlight>
                  <a:srgbClr val="FFFF00"/>
                </a:highlight>
              </a:rPr>
              <a:t>Montepulciano d’Abruzzo DOC</a:t>
            </a:r>
          </a:p>
          <a:p>
            <a:r>
              <a:rPr lang="it-IT" dirty="0"/>
              <a:t>Trebbiano d’Abruzzo DOC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414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D0EA4-2771-7A6E-69E6-FDEFF15D5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11AF10-7716-BD26-7637-786574A3C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D2DB53-CA42-3FF4-0D86-88C8FF295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MOLISE</a:t>
            </a:r>
          </a:p>
          <a:p>
            <a:r>
              <a:rPr lang="it-IT" b="1" dirty="0"/>
              <a:t>DOCG DEL MOLISE</a:t>
            </a:r>
            <a:r>
              <a:rPr lang="it-IT" dirty="0"/>
              <a:t> (0)</a:t>
            </a:r>
          </a:p>
          <a:p>
            <a:r>
              <a:rPr lang="it-IT" dirty="0">
                <a:highlight>
                  <a:srgbClr val="FFFF00"/>
                </a:highlight>
              </a:rPr>
              <a:t>In Molise non sono presenti vini DOCG.</a:t>
            </a:r>
          </a:p>
          <a:p>
            <a:r>
              <a:rPr lang="it-IT" b="1" dirty="0"/>
              <a:t>DOC DEL MOLISE</a:t>
            </a:r>
            <a:r>
              <a:rPr lang="it-IT" dirty="0"/>
              <a:t> (4)</a:t>
            </a:r>
          </a:p>
          <a:p>
            <a:r>
              <a:rPr lang="it-IT" b="1" dirty="0"/>
              <a:t>Biferno DOC( Montepulciano e Aglianico)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9163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C3C8-67C1-1345-D9F5-80E016F2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2F6794-44FF-5E0C-A29E-CE81945E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5A8406-46DA-A280-2497-3BDA29BE0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CAMPANIA</a:t>
            </a:r>
          </a:p>
          <a:p>
            <a:r>
              <a:rPr lang="it-IT" b="1" dirty="0"/>
              <a:t>DOCG DELLA CAMPANIA</a:t>
            </a:r>
            <a:r>
              <a:rPr lang="it-IT" dirty="0"/>
              <a:t> (4)</a:t>
            </a:r>
          </a:p>
          <a:p>
            <a:r>
              <a:rPr lang="it-IT" b="1" dirty="0"/>
              <a:t>Aglianico del Taburno DOCG</a:t>
            </a:r>
          </a:p>
          <a:p>
            <a:r>
              <a:rPr lang="it-IT" b="1" dirty="0"/>
              <a:t>Fiano di Avellino DOCG</a:t>
            </a:r>
          </a:p>
          <a:p>
            <a:r>
              <a:rPr lang="it-IT" b="1" dirty="0"/>
              <a:t>Greco di Tufo DOCG</a:t>
            </a:r>
          </a:p>
          <a:p>
            <a:r>
              <a:rPr lang="it-IT" b="1" dirty="0"/>
              <a:t>Taurasi DOCG( Aglianico per 85%)</a:t>
            </a:r>
          </a:p>
          <a:p>
            <a:r>
              <a:rPr lang="it-IT" b="1" dirty="0">
                <a:highlight>
                  <a:srgbClr val="FFFF00"/>
                </a:highlight>
              </a:rPr>
              <a:t>Il </a:t>
            </a:r>
            <a:r>
              <a:rPr lang="it-IT" b="1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vino</a:t>
            </a:r>
            <a:r>
              <a:rPr lang="it-IT" b="1" dirty="0">
                <a:highlight>
                  <a:srgbClr val="FFFF00"/>
                </a:highlight>
              </a:rPr>
              <a:t> Taurasi </a:t>
            </a:r>
            <a:r>
              <a:rPr lang="it-IT" b="1" u="sng" dirty="0"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DOCG</a:t>
            </a:r>
            <a:r>
              <a:rPr lang="it-IT" b="1" dirty="0">
                <a:highlight>
                  <a:srgbClr val="FFFF00"/>
                </a:highlight>
              </a:rPr>
              <a:t> deve essere sottoposto a un periodo di </a:t>
            </a:r>
            <a:r>
              <a:rPr lang="it-IT" b="1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invecchiamento</a:t>
            </a:r>
            <a:r>
              <a:rPr lang="it-IT" b="1" dirty="0">
                <a:highlight>
                  <a:srgbClr val="FFFF00"/>
                </a:highlight>
              </a:rPr>
              <a:t> obbligatorio di almeno tre anni di cui di cui almeno dodici mesi in botti di legno. Il </a:t>
            </a:r>
            <a:r>
              <a:rPr lang="it-IT" b="1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vino</a:t>
            </a:r>
            <a:r>
              <a:rPr lang="it-IT" b="1" dirty="0">
                <a:highlight>
                  <a:srgbClr val="FFFF00"/>
                </a:highlight>
              </a:rPr>
              <a:t> Taurasi DOCG nella </a:t>
            </a:r>
            <a:r>
              <a:rPr lang="it-IT" b="1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tipologia</a:t>
            </a:r>
            <a:r>
              <a:rPr lang="it-IT" b="1" dirty="0">
                <a:highlight>
                  <a:srgbClr val="FFFF00"/>
                </a:highlight>
              </a:rPr>
              <a:t> “</a:t>
            </a:r>
            <a:r>
              <a:rPr lang="it-IT" b="1" dirty="0">
                <a:highlight>
                  <a:srgbClr val="FFFF00"/>
                </a:highligh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riserva</a:t>
            </a:r>
            <a:r>
              <a:rPr lang="it-IT" b="1" dirty="0">
                <a:highlight>
                  <a:srgbClr val="FFFF00"/>
                </a:highlight>
              </a:rPr>
              <a:t>” deve essere sottoposto a un periodo di </a:t>
            </a:r>
            <a:r>
              <a:rPr lang="it-IT" b="1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invecchiamento</a:t>
            </a:r>
            <a:r>
              <a:rPr lang="it-IT" b="1" dirty="0">
                <a:highlight>
                  <a:srgbClr val="FFFF00"/>
                </a:highlight>
              </a:rPr>
              <a:t> obbligatorio di almeno quattro anni, di cui almeno diciotto mesi in botti di legno.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3085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3E103-DD98-1036-39B5-19C0F3BFA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8A39C-5CFE-F76C-0660-C767A71A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D1BF97-0FD2-A3E3-76A7-AD5B1AAAE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highlight>
                  <a:srgbClr val="FFFF00"/>
                </a:highlight>
              </a:rPr>
              <a:t>Campania DOC</a:t>
            </a:r>
            <a:endParaRPr lang="it-IT" dirty="0">
              <a:highlight>
                <a:srgbClr val="FFFF00"/>
              </a:highlight>
            </a:endParaRPr>
          </a:p>
          <a:p>
            <a:endParaRPr lang="it-IT" dirty="0">
              <a:highlight>
                <a:srgbClr val="FFFF00"/>
              </a:highlight>
            </a:endParaRPr>
          </a:p>
          <a:p>
            <a:r>
              <a:rPr lang="it-IT" b="1" dirty="0">
                <a:highlight>
                  <a:srgbClr val="FFFF00"/>
                </a:highlight>
              </a:rPr>
              <a:t>Falanghina del Sannio DOC</a:t>
            </a:r>
          </a:p>
          <a:p>
            <a:r>
              <a:rPr lang="it-IT" b="1" dirty="0">
                <a:highlight>
                  <a:srgbClr val="FFFF00"/>
                </a:highlight>
              </a:rPr>
              <a:t>Falerno del Massico DOC Bianco( Falanghina)</a:t>
            </a:r>
          </a:p>
          <a:p>
            <a:r>
              <a:rPr lang="it-IT" b="1" dirty="0">
                <a:highlight>
                  <a:srgbClr val="FFFF00"/>
                </a:highlight>
              </a:rPr>
              <a:t>Falerno del Massico DOC Rosso( Aglianico e </a:t>
            </a:r>
            <a:r>
              <a:rPr lang="it-IT" b="1" dirty="0" err="1">
                <a:highlight>
                  <a:srgbClr val="FFFF00"/>
                </a:highlight>
              </a:rPr>
              <a:t>Piedirosso</a:t>
            </a:r>
            <a:r>
              <a:rPr lang="it-IT" b="1" dirty="0">
                <a:highlight>
                  <a:srgbClr val="FFFF00"/>
                </a:highlight>
              </a:rPr>
              <a:t>)</a:t>
            </a:r>
          </a:p>
          <a:p>
            <a:r>
              <a:rPr lang="it-IT" b="1" dirty="0">
                <a:highlight>
                  <a:srgbClr val="FFFF00"/>
                </a:highlight>
              </a:rPr>
              <a:t>Ischia DOC Bianco</a:t>
            </a:r>
            <a:r>
              <a:rPr lang="it-IT" b="1" dirty="0"/>
              <a:t>( Biancolella 30% e Forastera70%)</a:t>
            </a:r>
          </a:p>
          <a:p>
            <a:r>
              <a:rPr lang="it-IT" b="1" dirty="0">
                <a:highlight>
                  <a:srgbClr val="FFFF00"/>
                </a:highlight>
              </a:rPr>
              <a:t>Ischia DOC Rosso</a:t>
            </a:r>
            <a:r>
              <a:rPr lang="it-IT" b="1" dirty="0"/>
              <a:t>( Aglianico e </a:t>
            </a:r>
            <a:r>
              <a:rPr lang="it-IT" b="1" dirty="0" err="1"/>
              <a:t>Piedirosso</a:t>
            </a:r>
            <a:r>
              <a:rPr lang="it-IT" b="1" dirty="0"/>
              <a:t>)</a:t>
            </a:r>
          </a:p>
          <a:p>
            <a:r>
              <a:rPr lang="it-IT" b="1" dirty="0">
                <a:highlight>
                  <a:srgbClr val="FFFF00"/>
                </a:highlight>
              </a:rPr>
              <a:t>Penisola Sorrentina DOC(</a:t>
            </a:r>
            <a:r>
              <a:rPr lang="it-IT" b="1" dirty="0"/>
              <a:t>Aglianico, </a:t>
            </a:r>
            <a:r>
              <a:rPr lang="it-IT" b="1" dirty="0" err="1"/>
              <a:t>Piedirosso</a:t>
            </a:r>
            <a:r>
              <a:rPr lang="it-IT" b="1" dirty="0"/>
              <a:t> e </a:t>
            </a:r>
            <a:r>
              <a:rPr lang="it-IT" b="1" dirty="0" err="1"/>
              <a:t>Sciascinoso</a:t>
            </a:r>
            <a:r>
              <a:rPr lang="it-IT" b="1" dirty="0"/>
              <a:t> per i rossi e Biancolella, </a:t>
            </a:r>
            <a:r>
              <a:rPr lang="it-IT" b="1" dirty="0" err="1"/>
              <a:t>Flanghina</a:t>
            </a:r>
            <a:r>
              <a:rPr lang="it-IT" b="1" dirty="0"/>
              <a:t> e Greco per i bianchi)</a:t>
            </a:r>
          </a:p>
          <a:p>
            <a:r>
              <a:rPr lang="it-IT" b="1" dirty="0">
                <a:highlight>
                  <a:srgbClr val="FFFF00"/>
                </a:highlight>
              </a:rPr>
              <a:t>Sannio DOC</a:t>
            </a:r>
            <a:r>
              <a:rPr lang="it-IT" b="1" dirty="0"/>
              <a:t>( Citiamo il Coda di volpe come vitigno meno conosciuto)</a:t>
            </a:r>
          </a:p>
          <a:p>
            <a:r>
              <a:rPr lang="it-IT" b="1" dirty="0">
                <a:highlight>
                  <a:srgbClr val="FFFF00"/>
                </a:highlight>
              </a:rPr>
              <a:t>Vesuvio DOC</a:t>
            </a:r>
            <a:r>
              <a:rPr lang="it-IT" dirty="0">
                <a:highlight>
                  <a:srgbClr val="FFFF00"/>
                </a:highlight>
              </a:rPr>
              <a:t> ( </a:t>
            </a:r>
            <a:r>
              <a:rPr lang="it-IT" dirty="0"/>
              <a:t>I vini la cui gradazione alcolica sia almeno dall’1 all’1,5 percento più alta rispetto alla qualifica base della Vesuvio DOC, possono portare il nome </a:t>
            </a:r>
            <a:r>
              <a:rPr lang="it-IT" b="1" dirty="0">
                <a:highlight>
                  <a:srgbClr val="FFFF00"/>
                </a:highlight>
              </a:rPr>
              <a:t>Lacryma </a:t>
            </a:r>
            <a:r>
              <a:rPr lang="it-IT" b="1" dirty="0" err="1">
                <a:highlight>
                  <a:srgbClr val="FFFF00"/>
                </a:highlight>
              </a:rPr>
              <a:t>Christi</a:t>
            </a:r>
            <a:r>
              <a:rPr lang="it-IT" b="1" dirty="0">
                <a:highlight>
                  <a:srgbClr val="FFFF00"/>
                </a:highlight>
              </a:rPr>
              <a:t> del Vesuvio</a:t>
            </a:r>
            <a:r>
              <a:rPr lang="it-IT" dirty="0">
                <a:highlight>
                  <a:srgbClr val="FFFF00"/>
                </a:highlight>
              </a:rPr>
              <a:t>. </a:t>
            </a:r>
            <a:endParaRPr lang="it-IT" b="1" dirty="0">
              <a:highlight>
                <a:srgbClr val="FFFF00"/>
              </a:highlight>
            </a:endParaRPr>
          </a:p>
          <a:p>
            <a:endParaRPr lang="it-IT" b="1" dirty="0">
              <a:highlight>
                <a:srgbClr val="FFFF00"/>
              </a:highlight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6387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445E6-6144-3BC5-D530-DC6E2549A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687477-933A-64B7-E3DB-FDC081A09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0E9934-9960-488C-C436-C97519872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8310" y="2903220"/>
            <a:ext cx="5589270" cy="4307206"/>
          </a:xfrm>
        </p:spPr>
        <p:txBody>
          <a:bodyPr/>
          <a:lstStyle/>
          <a:p>
            <a:r>
              <a:rPr lang="it-IT" dirty="0" err="1"/>
              <a:t>Piedirosso</a:t>
            </a:r>
            <a:endParaRPr lang="it-IT" dirty="0"/>
          </a:p>
          <a:p>
            <a:r>
              <a:rPr lang="it-IT" dirty="0"/>
              <a:t>dal colore </a:t>
            </a:r>
          </a:p>
          <a:p>
            <a:r>
              <a:rPr lang="it-IT" dirty="0"/>
              <a:t>del raspo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EFFF37E-6E4E-BC89-9019-9DC614C4A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230" y="-157273"/>
            <a:ext cx="5589270" cy="701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B7BEB933-2D91-B3D5-2A04-8A52BA99B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2" y="1746912"/>
            <a:ext cx="3771358" cy="548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9558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3200C-9DE3-467B-7BCC-562612A86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C5AC7-2C50-96F1-23F5-6BC3C8F60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1046EF-8605-5C20-9FC8-A62B2180B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ctr"/>
            <a:r>
              <a:rPr lang="it-IT" b="1" dirty="0">
                <a:solidFill>
                  <a:srgbClr val="FF0000"/>
                </a:solidFill>
              </a:rPr>
              <a:t>Un vitigno particolare </a:t>
            </a:r>
          </a:p>
          <a:p>
            <a:pPr lvl="1" algn="ctr"/>
            <a:endParaRPr lang="it-IT" b="1" dirty="0">
              <a:solidFill>
                <a:srgbClr val="FF0000"/>
              </a:solidFill>
            </a:endParaRPr>
          </a:p>
          <a:p>
            <a:pPr lvl="1"/>
            <a:r>
              <a:rPr lang="it-IT" b="1" dirty="0"/>
              <a:t>Lo </a:t>
            </a:r>
            <a:r>
              <a:rPr lang="it-IT" b="1" dirty="0" err="1">
                <a:highlight>
                  <a:srgbClr val="FFFF00"/>
                </a:highlight>
              </a:rPr>
              <a:t>Sciascinoso</a:t>
            </a:r>
            <a:r>
              <a:rPr lang="it-IT" b="1" dirty="0">
                <a:highlight>
                  <a:srgbClr val="FFFF00"/>
                </a:highlight>
              </a:rPr>
              <a:t> </a:t>
            </a:r>
            <a:r>
              <a:rPr lang="it-IT" b="1" dirty="0"/>
              <a:t>è un antico vitigno autoctono a bacca nera della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Campania</a:t>
            </a:r>
            <a:r>
              <a:rPr lang="it-IT" b="1" dirty="0"/>
              <a:t>, le cui origini sono probabilmente romane, con possibili legami ad antiche varietà citate da autori come Columella e Plinio, ma è spesso confuso con il vitigno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Olivella</a:t>
            </a:r>
            <a:r>
              <a:rPr lang="it-IT" b="1" dirty="0"/>
              <a:t> a causa della forma a oliva dei suoi acini. È coltivato principalmente nelle province di Napoli, Avellino e Benevento e si caratterizza per i suoi vini rossi eleganti, poco tannici, con profumi di frutti rossi e note floreali. </a:t>
            </a:r>
          </a:p>
        </p:txBody>
      </p:sp>
    </p:spTree>
    <p:extLst>
      <p:ext uri="{BB962C8B-B14F-4D97-AF65-F5344CB8AC3E}">
        <p14:creationId xmlns:p14="http://schemas.microsoft.com/office/powerpoint/2010/main" val="297138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2C1-A7BA-389E-D37B-02677EB90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F388A8-4F13-B4E6-BF84-57F38A789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8B1CE3-996D-9EE4-6AA3-56B2B0EDF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il ciclo annuale della vite">
            <a:extLst>
              <a:ext uri="{FF2B5EF4-FFF2-40B4-BE49-F238E27FC236}">
                <a16:creationId xmlns:a16="http://schemas.microsoft.com/office/drawing/2014/main" id="{D25F1EBF-C4A6-B324-8A8A-7FBC74CB5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14325"/>
            <a:ext cx="11595100" cy="6229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822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BB02B-4C0C-8C4B-29BF-0FB378FA9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B88C5-72D9-B3CB-02F0-F1D54D384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D40912-0BED-6753-7882-6BFD27C91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BASILICATA</a:t>
            </a:r>
          </a:p>
          <a:p>
            <a:r>
              <a:rPr lang="it-IT" b="1" dirty="0"/>
              <a:t>DOCG DELLA BASILICATA</a:t>
            </a:r>
            <a:r>
              <a:rPr lang="it-IT" dirty="0"/>
              <a:t> (1)</a:t>
            </a:r>
          </a:p>
          <a:p>
            <a:r>
              <a:rPr lang="it-IT" dirty="0"/>
              <a:t>Aglianico del Vulture Superiore DOCG</a:t>
            </a:r>
          </a:p>
          <a:p>
            <a:r>
              <a:rPr lang="it-IT" b="1" dirty="0"/>
              <a:t>DOC DELLA BASILICATA</a:t>
            </a:r>
            <a:r>
              <a:rPr lang="it-IT" dirty="0"/>
              <a:t> (4)</a:t>
            </a:r>
          </a:p>
          <a:p>
            <a:r>
              <a:rPr lang="it-IT" dirty="0">
                <a:highlight>
                  <a:srgbClr val="FFFF00"/>
                </a:highlight>
              </a:rPr>
              <a:t>Aglianico del Vulture </a:t>
            </a:r>
            <a:r>
              <a:rPr lang="it-IT" dirty="0"/>
              <a:t>DOC</a:t>
            </a:r>
          </a:p>
          <a:p>
            <a:r>
              <a:rPr lang="it-IT" dirty="0"/>
              <a:t>Grottino di Roccanova DOC</a:t>
            </a:r>
          </a:p>
          <a:p>
            <a:r>
              <a:rPr lang="it-IT" dirty="0"/>
              <a:t>Matera DOC</a:t>
            </a:r>
          </a:p>
          <a:p>
            <a:r>
              <a:rPr lang="it-IT" dirty="0"/>
              <a:t>Terre dell’Alta Val d’Agri DOC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8196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335E2-7EFD-FA3B-219A-4D35FD1D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977341-84F5-3868-0391-96ADA4D9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1EA6B2-E65B-1A52-BBBB-8BA5829F7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Le uve Aglianico maturano molto tardi nella stagione e necessitano di un’estate lunga, calda e asciutta per sviluppare la piena complessità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fenolica</a:t>
            </a:r>
            <a:r>
              <a:rPr lang="it-IT" b="1" dirty="0"/>
              <a:t> e maturare il loro corredo di tannini. </a:t>
            </a:r>
            <a:r>
              <a:rPr lang="it-IT" b="1" dirty="0">
                <a:highlight>
                  <a:srgbClr val="FFFF00"/>
                </a:highlight>
              </a:rPr>
              <a:t>Negli anni più freddi, la </a:t>
            </a:r>
            <a:r>
              <a:rPr lang="it-IT" b="1" dirty="0">
                <a:highlight>
                  <a:srgbClr val="FFFF00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vendemmia</a:t>
            </a:r>
            <a:r>
              <a:rPr lang="it-IT" b="1" dirty="0">
                <a:highlight>
                  <a:srgbClr val="FFFF00"/>
                </a:highlight>
              </a:rPr>
              <a:t> dell’Aglianico del Vulture dura fino alla prima settimana di novembre, fino ad oltre due mesi dopo la raccolta del primo </a:t>
            </a:r>
            <a:r>
              <a:rPr lang="it-IT" b="1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Primitivo</a:t>
            </a:r>
            <a:r>
              <a:rPr lang="it-IT" b="1" dirty="0">
                <a:highlight>
                  <a:srgbClr val="FFFF00"/>
                </a:highlight>
              </a:rPr>
              <a:t> nella vicina </a:t>
            </a:r>
            <a:r>
              <a:rPr lang="it-IT" b="1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Puglia</a:t>
            </a:r>
            <a:r>
              <a:rPr lang="it-IT" b="1" dirty="0">
                <a:highlight>
                  <a:srgbClr val="FFFF00"/>
                </a:highlight>
              </a:rPr>
              <a:t>. </a:t>
            </a:r>
            <a:r>
              <a:rPr lang="it-IT" b="1" dirty="0"/>
              <a:t>È questa </a:t>
            </a:r>
            <a:r>
              <a:rPr lang="it-IT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maturazione</a:t>
            </a:r>
            <a:r>
              <a:rPr lang="it-IT" b="1" dirty="0"/>
              <a:t> prolungata (unita al particolare </a:t>
            </a:r>
            <a:r>
              <a:rPr lang="it-IT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equilibrio</a:t>
            </a:r>
            <a:r>
              <a:rPr lang="it-IT" b="1" dirty="0"/>
              <a:t> di acidi, </a:t>
            </a:r>
            <a:r>
              <a:rPr lang="it-IT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zuccheri</a:t>
            </a:r>
            <a:r>
              <a:rPr lang="it-IT" b="1" dirty="0"/>
              <a:t> e tannini dell’Aglianico) che rende i vini </a:t>
            </a:r>
            <a:r>
              <a:rPr lang="it-IT" b="1" dirty="0">
                <a:highlight>
                  <a:srgbClr val="FFFF00"/>
                </a:highlight>
              </a:rPr>
              <a:t>dell’Aglianico del Vulture così pieni di corpo, profondi di </a:t>
            </a:r>
            <a:r>
              <a:rPr lang="it-IT" b="1" dirty="0">
                <a:highlight>
                  <a:srgbClr val="FFFF00"/>
                </a:highligh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colore</a:t>
            </a:r>
            <a:r>
              <a:rPr lang="it-IT" b="1" dirty="0">
                <a:highlight>
                  <a:srgbClr val="FFFF00"/>
                </a:highlight>
              </a:rPr>
              <a:t> e ricchi di sapore. </a:t>
            </a:r>
          </a:p>
        </p:txBody>
      </p:sp>
    </p:spTree>
    <p:extLst>
      <p:ext uri="{BB962C8B-B14F-4D97-AF65-F5344CB8AC3E}">
        <p14:creationId xmlns:p14="http://schemas.microsoft.com/office/powerpoint/2010/main" val="116964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FCAD1-62BB-F8BB-16F5-BCD613D22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74E8E7-F5FA-0AF7-B138-8B8E3846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</a:t>
            </a:r>
            <a:r>
              <a:rPr lang="it-IT" dirty="0" err="1"/>
              <a:t>Enologia,viticoltura,degustazione</a:t>
            </a:r>
            <a:br>
              <a:rPr lang="it-IT" dirty="0"/>
            </a:br>
            <a:r>
              <a:rPr lang="it-IT" dirty="0"/>
              <a:t>2025/2026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B415CD-C9D7-CF28-53B2-88C3B5A61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" y="1539874"/>
            <a:ext cx="10515600" cy="5203825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it-IT" sz="5100" b="1" dirty="0">
                <a:solidFill>
                  <a:srgbClr val="FF0000"/>
                </a:solidFill>
              </a:rPr>
              <a:t>CALABRIA</a:t>
            </a:r>
          </a:p>
          <a:p>
            <a:r>
              <a:rPr lang="it-IT" sz="5100" b="1" dirty="0"/>
              <a:t>DOCG DELLA CALABRIA</a:t>
            </a:r>
            <a:r>
              <a:rPr lang="it-IT" sz="5100" dirty="0"/>
              <a:t> (0)</a:t>
            </a:r>
          </a:p>
          <a:p>
            <a:r>
              <a:rPr lang="it-IT" sz="5100" dirty="0">
                <a:highlight>
                  <a:srgbClr val="FFFF00"/>
                </a:highlight>
              </a:rPr>
              <a:t>In Calabria non sono presenti vini DOCG.</a:t>
            </a:r>
          </a:p>
          <a:p>
            <a:r>
              <a:rPr lang="it-IT" sz="5100" b="1" dirty="0"/>
              <a:t>DOC DELLA CALABRIA</a:t>
            </a:r>
            <a:r>
              <a:rPr lang="it-IT" sz="5100" dirty="0"/>
              <a:t> (9)</a:t>
            </a:r>
          </a:p>
          <a:p>
            <a:r>
              <a:rPr lang="it-IT" sz="5100" dirty="0"/>
              <a:t>Bivongi DOC</a:t>
            </a:r>
          </a:p>
          <a:p>
            <a:r>
              <a:rPr lang="it-IT" sz="5100" dirty="0">
                <a:highlight>
                  <a:srgbClr val="FFFF00"/>
                </a:highlight>
              </a:rPr>
              <a:t>Cirò DOC</a:t>
            </a:r>
          </a:p>
          <a:p>
            <a:r>
              <a:rPr lang="it-IT" sz="5100" dirty="0"/>
              <a:t>Greco di Bianco DOC</a:t>
            </a:r>
          </a:p>
          <a:p>
            <a:r>
              <a:rPr lang="it-IT" sz="5100" dirty="0"/>
              <a:t>Lamezia DOC</a:t>
            </a:r>
          </a:p>
          <a:p>
            <a:r>
              <a:rPr lang="it-IT" sz="5100" dirty="0"/>
              <a:t>Melissa DOC</a:t>
            </a:r>
          </a:p>
          <a:p>
            <a:r>
              <a:rPr lang="it-IT" sz="5100" dirty="0"/>
              <a:t>Sant’Anna di Isola Capo Rizzuto DOC</a:t>
            </a:r>
          </a:p>
          <a:p>
            <a:r>
              <a:rPr lang="it-IT" sz="5100" dirty="0"/>
              <a:t>Savuto DOC</a:t>
            </a:r>
          </a:p>
          <a:p>
            <a:r>
              <a:rPr lang="it-IT" sz="5100" dirty="0" err="1"/>
              <a:t>Scavigna</a:t>
            </a:r>
            <a:r>
              <a:rPr lang="it-IT" sz="5100" dirty="0"/>
              <a:t> DOC</a:t>
            </a:r>
          </a:p>
          <a:p>
            <a:r>
              <a:rPr lang="it-IT" sz="5100" dirty="0"/>
              <a:t>Terre di Cosenza DOC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1843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83550-19B3-4BD0-CECB-301FDA8EC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DFE54A-ADCB-9450-486B-CF68472CD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DC4034-0BFB-88C1-A2B9-83EA1439F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/>
              <a:t>ll</a:t>
            </a:r>
            <a:r>
              <a:rPr lang="it-IT" b="1" dirty="0"/>
              <a:t> </a:t>
            </a:r>
            <a:r>
              <a:rPr lang="it-IT" b="1" dirty="0" err="1">
                <a:highlight>
                  <a:srgbClr val="FFFF00"/>
                </a:highlight>
              </a:rPr>
              <a:t>Gaglioppo</a:t>
            </a:r>
            <a:r>
              <a:rPr lang="it-IT" b="1" dirty="0">
                <a:highlight>
                  <a:srgbClr val="FFFF00"/>
                </a:highlight>
              </a:rPr>
              <a:t> </a:t>
            </a:r>
            <a:r>
              <a:rPr lang="it-IT" b="1" dirty="0"/>
              <a:t>è coltivato quasi esclusivamente in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Calabria</a:t>
            </a:r>
            <a:r>
              <a:rPr lang="it-IT" b="1" dirty="0"/>
              <a:t>, con massima concentrazione lungo la fascia ionica centro-settentrionale. L’areale di riferimento è il Cirò (province di </a:t>
            </a:r>
            <a:r>
              <a:rPr lang="it-IT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Crotone</a:t>
            </a:r>
            <a:r>
              <a:rPr lang="it-IT" b="1" dirty="0"/>
              <a:t> e, in parte, </a:t>
            </a:r>
            <a:r>
              <a:rPr lang="it-IT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Catanzaro</a:t>
            </a:r>
            <a:r>
              <a:rPr lang="it-IT" b="1" dirty="0"/>
              <a:t>), dove la varietà è dominante fin dall’antichità.</a:t>
            </a:r>
            <a:br>
              <a:rPr lang="it-IT" b="1" dirty="0"/>
            </a:br>
            <a:r>
              <a:rPr lang="it-IT" b="1" dirty="0"/>
              <a:t>Importanti presenze si trovano anche nelle zone di </a:t>
            </a:r>
            <a:r>
              <a:rPr lang="it-IT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Melissa</a:t>
            </a:r>
            <a:r>
              <a:rPr lang="it-IT" b="1" dirty="0"/>
              <a:t>, Strongoli, Scandale e nella </a:t>
            </a:r>
            <a:r>
              <a:rPr lang="it-IT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</a:t>
            </a:r>
            <a:r>
              <a:rPr lang="it-IT" b="1" dirty="0"/>
              <a:t> </a:t>
            </a:r>
            <a:r>
              <a:rPr lang="it-IT" b="1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Savuto</a:t>
            </a:r>
            <a:r>
              <a:rPr lang="it-IT" b="1" dirty="0"/>
              <a:t>; nuclei minori si estendono nel Lametino e nella provincia di </a:t>
            </a:r>
            <a:r>
              <a:rPr lang="it-IT" b="1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Reggio Calabria</a:t>
            </a:r>
            <a:r>
              <a:rPr lang="it-IT" b="1" dirty="0"/>
              <a:t>.</a:t>
            </a:r>
            <a:br>
              <a:rPr lang="it-IT" b="1" dirty="0"/>
            </a:br>
            <a:r>
              <a:rPr lang="it-IT" b="1" dirty="0"/>
              <a:t>Fuori dalla regione il </a:t>
            </a:r>
            <a:r>
              <a:rPr lang="it-IT" b="1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vitigno</a:t>
            </a:r>
            <a:r>
              <a:rPr lang="it-IT" b="1" dirty="0"/>
              <a:t> è molto raro, con qualche impianto sperimentale in </a:t>
            </a:r>
            <a:r>
              <a:rPr lang="it-IT" b="1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Basilicata</a:t>
            </a:r>
            <a:r>
              <a:rPr lang="it-IT" b="1" dirty="0"/>
              <a:t> e </a:t>
            </a:r>
            <a:r>
              <a:rPr lang="it-IT" b="1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Puglia</a:t>
            </a:r>
            <a:r>
              <a:rPr lang="it-IT" b="1" dirty="0"/>
              <a:t>. Il </a:t>
            </a:r>
            <a:r>
              <a:rPr lang="it-IT" b="1" dirty="0" err="1"/>
              <a:t>Gaglioppo</a:t>
            </a:r>
            <a:r>
              <a:rPr lang="it-IT" b="1" dirty="0"/>
              <a:t> predilige suoli argilloso-calcarei, terreni sciolti ben drenanti e un </a:t>
            </a:r>
            <a:r>
              <a:rPr lang="it-IT" b="1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clima caldo</a:t>
            </a:r>
            <a:r>
              <a:rPr lang="it-IT" b="1" dirty="0"/>
              <a:t> e ventilato, con forte insolazione e scarse precipitazioni.</a:t>
            </a:r>
          </a:p>
        </p:txBody>
      </p:sp>
    </p:spTree>
    <p:extLst>
      <p:ext uri="{BB962C8B-B14F-4D97-AF65-F5344CB8AC3E}">
        <p14:creationId xmlns:p14="http://schemas.microsoft.com/office/powerpoint/2010/main" val="20120478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954B4-53BE-E808-A453-949A62BC9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AD85A7-E507-D451-928F-08815BDA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pic>
        <p:nvPicPr>
          <p:cNvPr id="6146" name="Picture 2" descr="Vitigni di Gaglioppo">
            <a:extLst>
              <a:ext uri="{FF2B5EF4-FFF2-40B4-BE49-F238E27FC236}">
                <a16:creationId xmlns:a16="http://schemas.microsoft.com/office/drawing/2014/main" id="{DCEC7FDB-8452-10FB-0D3C-8960F20EE8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80" y="1049006"/>
            <a:ext cx="8789670" cy="673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0811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C5CC6-9BF3-16DD-26BA-1841CDEB4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28C638-9898-AC2F-B0C0-8536FCC9F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pic>
        <p:nvPicPr>
          <p:cNvPr id="8194" name="Picture 2" descr="Uva Gaglioppo">
            <a:extLst>
              <a:ext uri="{FF2B5EF4-FFF2-40B4-BE49-F238E27FC236}">
                <a16:creationId xmlns:a16="http://schemas.microsoft.com/office/drawing/2014/main" id="{0873E793-C89D-58BA-E517-9928D5911E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20" y="763595"/>
            <a:ext cx="4183380" cy="594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1690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B58A0C-A5A8-59B7-DC29-3AA463E8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</a:t>
            </a:r>
            <a:br>
              <a:rPr lang="it-IT" dirty="0"/>
            </a:br>
            <a:r>
              <a:rPr lang="it-IT" dirty="0"/>
              <a:t>2025/2026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1AFFD0-0FEA-5128-3E4E-B41AD5EBC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it-IT" sz="11200" b="1" dirty="0">
                <a:solidFill>
                  <a:srgbClr val="FF0000"/>
                </a:solidFill>
              </a:rPr>
              <a:t>PUGLIA</a:t>
            </a:r>
          </a:p>
          <a:p>
            <a:r>
              <a:rPr lang="it-IT" sz="11200" b="1" dirty="0"/>
              <a:t>DOCG DELLA PUGLIA</a:t>
            </a:r>
            <a:r>
              <a:rPr lang="it-IT" sz="11200" dirty="0"/>
              <a:t> (4)</a:t>
            </a:r>
          </a:p>
          <a:p>
            <a:r>
              <a:rPr lang="it-IT" sz="11200" dirty="0"/>
              <a:t>Castel del Monte Bombino Nero DOCG</a:t>
            </a:r>
          </a:p>
          <a:p>
            <a:r>
              <a:rPr lang="it-IT" sz="11200" dirty="0"/>
              <a:t>Castel del Monte Nero di Troia </a:t>
            </a:r>
            <a:r>
              <a:rPr lang="it-IT" sz="11200" dirty="0" err="1"/>
              <a:t>RiservaDOCG</a:t>
            </a:r>
            <a:endParaRPr lang="it-IT" sz="11200" dirty="0"/>
          </a:p>
          <a:p>
            <a:r>
              <a:rPr lang="it-IT" sz="11200" dirty="0"/>
              <a:t>Castel del Monte Rosso Riserva DOCG</a:t>
            </a:r>
          </a:p>
          <a:p>
            <a:r>
              <a:rPr lang="it-IT" sz="11200" dirty="0"/>
              <a:t>Primitivo di Manduria Dolce </a:t>
            </a:r>
            <a:r>
              <a:rPr lang="it-IT" sz="11200" dirty="0" err="1"/>
              <a:t>NaturaleDOCG</a:t>
            </a:r>
            <a:endParaRPr lang="it-IT" sz="11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44826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B58A0C-A5A8-59B7-DC29-3AA463E8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</a:t>
            </a:r>
            <a:br>
              <a:rPr lang="it-IT" dirty="0"/>
            </a:br>
            <a:r>
              <a:rPr lang="it-IT" dirty="0"/>
              <a:t>2025/2026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1AFFD0-0FEA-5128-3E4E-B41AD5EBC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it-IT" sz="11200" b="1" dirty="0">
                <a:solidFill>
                  <a:srgbClr val="FF0000"/>
                </a:solidFill>
              </a:rPr>
              <a:t>PUGLIA</a:t>
            </a:r>
          </a:p>
          <a:p>
            <a:r>
              <a:rPr lang="it-IT" sz="11200" b="1" dirty="0"/>
              <a:t>DOC DELLA PUGLIA</a:t>
            </a:r>
            <a:r>
              <a:rPr lang="it-IT" sz="11200" dirty="0"/>
              <a:t> (27)</a:t>
            </a:r>
          </a:p>
          <a:p>
            <a:r>
              <a:rPr lang="it-IT" sz="11200" b="1" dirty="0">
                <a:highlight>
                  <a:srgbClr val="FFFF00"/>
                </a:highlight>
              </a:rPr>
              <a:t>Alezio DOC</a:t>
            </a:r>
            <a:r>
              <a:rPr lang="it-IT" sz="11200" b="1" dirty="0"/>
              <a:t>(</a:t>
            </a:r>
            <a:r>
              <a:rPr lang="it-IT" sz="9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Negroamaro</a:t>
            </a:r>
            <a:r>
              <a:rPr lang="it-IT" sz="9600" dirty="0"/>
              <a:t>, la </a:t>
            </a:r>
            <a:r>
              <a:rPr lang="it-IT" sz="960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Malvasia Nera</a:t>
            </a:r>
            <a:r>
              <a:rPr lang="it-IT" sz="9600" dirty="0"/>
              <a:t>, il </a:t>
            </a:r>
            <a:r>
              <a:rPr lang="it-IT" sz="9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Sangiovese</a:t>
            </a:r>
            <a:r>
              <a:rPr lang="it-IT" sz="9600" dirty="0"/>
              <a:t> e il </a:t>
            </a:r>
            <a:r>
              <a:rPr lang="it-IT" sz="9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Montepulciano</a:t>
            </a:r>
            <a:r>
              <a:rPr lang="it-IT" sz="9600" dirty="0"/>
              <a:t>. )</a:t>
            </a:r>
            <a:endParaRPr lang="it-IT" sz="9600" b="1" dirty="0"/>
          </a:p>
          <a:p>
            <a:r>
              <a:rPr lang="it-IT" sz="11200" b="1" dirty="0" err="1">
                <a:highlight>
                  <a:srgbClr val="FFFF00"/>
                </a:highlight>
              </a:rPr>
              <a:t>Cacc’e</a:t>
            </a:r>
            <a:r>
              <a:rPr lang="it-IT" sz="11200" b="1" dirty="0">
                <a:highlight>
                  <a:srgbClr val="FFFF00"/>
                </a:highlight>
              </a:rPr>
              <a:t> </a:t>
            </a:r>
            <a:r>
              <a:rPr lang="it-IT" sz="11200" b="1" dirty="0" err="1">
                <a:highlight>
                  <a:srgbClr val="FFFF00"/>
                </a:highlight>
              </a:rPr>
              <a:t>mmitte</a:t>
            </a:r>
            <a:r>
              <a:rPr lang="it-IT" sz="11200" b="1" dirty="0">
                <a:highlight>
                  <a:srgbClr val="FFFF00"/>
                </a:highlight>
              </a:rPr>
              <a:t> di Lucera DOC</a:t>
            </a:r>
            <a:r>
              <a:rPr lang="it-IT" sz="11200" b="1" dirty="0"/>
              <a:t>( </a:t>
            </a:r>
            <a:r>
              <a:rPr lang="it-IT" sz="11200" b="1" dirty="0" err="1"/>
              <a:t>Sumarello</a:t>
            </a:r>
            <a:r>
              <a:rPr lang="it-IT" sz="11200" b="1" dirty="0"/>
              <a:t> – Nero di Troia 35-60%) </a:t>
            </a:r>
          </a:p>
          <a:p>
            <a:r>
              <a:rPr lang="it-IT" sz="11200" b="1" dirty="0"/>
              <a:t>Castel del Monte  DOC</a:t>
            </a:r>
          </a:p>
          <a:p>
            <a:r>
              <a:rPr lang="it-IT" sz="11200" b="1" dirty="0">
                <a:highlight>
                  <a:srgbClr val="FFFF00"/>
                </a:highlight>
              </a:rPr>
              <a:t>Moscato di Trani DOC</a:t>
            </a:r>
          </a:p>
          <a:p>
            <a:r>
              <a:rPr lang="it-IT" sz="11200" b="1" dirty="0"/>
              <a:t>Negroamaro di Terra d’Otranto DOC</a:t>
            </a:r>
          </a:p>
          <a:p>
            <a:r>
              <a:rPr lang="it-IT" sz="11200" b="1" dirty="0">
                <a:highlight>
                  <a:srgbClr val="FFFF00"/>
                </a:highlight>
              </a:rPr>
              <a:t>Primitivo di Manduria DOC</a:t>
            </a:r>
          </a:p>
          <a:p>
            <a:r>
              <a:rPr lang="it-IT" sz="11200" b="1" dirty="0"/>
              <a:t>Salice Salentino DOC</a:t>
            </a:r>
          </a:p>
          <a:p>
            <a:r>
              <a:rPr lang="it-IT" sz="11200" b="1" dirty="0">
                <a:highlight>
                  <a:srgbClr val="FFFF00"/>
                </a:highlight>
              </a:rPr>
              <a:t>Squinzano DOC( Rosso</a:t>
            </a:r>
            <a:r>
              <a:rPr lang="it-IT" sz="11200" b="1" dirty="0"/>
              <a:t>) (Negroamaro, </a:t>
            </a:r>
            <a:r>
              <a:rPr lang="it-IT" sz="11200" b="1" dirty="0" err="1"/>
              <a:t>Susumaniello</a:t>
            </a:r>
            <a:r>
              <a:rPr lang="it-IT" sz="11200" b="1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65420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57407-1A3E-53A4-DE50-EB5ED0B09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02CF3-58C6-FCC3-C185-FC09739F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23AD8-54FE-84F8-C217-0D9C763E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it-IT" sz="11200" b="1" dirty="0">
                <a:solidFill>
                  <a:srgbClr val="FF0000"/>
                </a:solidFill>
              </a:rPr>
              <a:t>SICILIA</a:t>
            </a:r>
          </a:p>
          <a:p>
            <a:r>
              <a:rPr lang="it-IT" sz="11200" b="1" dirty="0"/>
              <a:t>DOCG DELLA SICILIA</a:t>
            </a:r>
            <a:r>
              <a:rPr lang="it-IT" sz="11200" dirty="0"/>
              <a:t> (1)</a:t>
            </a:r>
          </a:p>
          <a:p>
            <a:r>
              <a:rPr lang="it-IT" sz="11200" dirty="0">
                <a:highlight>
                  <a:srgbClr val="FFFF00"/>
                </a:highlight>
              </a:rPr>
              <a:t>Cerasuolo di Vittoria DOCG </a:t>
            </a:r>
            <a:r>
              <a:rPr lang="it-IT" sz="11200" b="1" dirty="0"/>
              <a:t>(Nero d’Avola – Calabrese e Frappato)</a:t>
            </a:r>
          </a:p>
          <a:p>
            <a:r>
              <a:rPr lang="it-IT" sz="11200" b="1" dirty="0"/>
              <a:t>DOC DELLA SICILIA</a:t>
            </a:r>
            <a:r>
              <a:rPr lang="it-IT" sz="11200" dirty="0"/>
              <a:t> (23)</a:t>
            </a:r>
          </a:p>
          <a:p>
            <a:r>
              <a:rPr lang="it-IT" sz="11200" dirty="0"/>
              <a:t>Sicilia DOC</a:t>
            </a:r>
          </a:p>
          <a:p>
            <a:r>
              <a:rPr lang="it-IT" sz="11200" dirty="0">
                <a:highlight>
                  <a:srgbClr val="FFFF00"/>
                </a:highlight>
              </a:rPr>
              <a:t>Alcamo DOC( Rossi e Bianchi)</a:t>
            </a:r>
          </a:p>
          <a:p>
            <a:r>
              <a:rPr lang="it-IT" sz="11200" dirty="0"/>
              <a:t>Contea di Sclafani DOC</a:t>
            </a:r>
          </a:p>
          <a:p>
            <a:r>
              <a:rPr lang="it-IT" sz="11200" dirty="0"/>
              <a:t>Contessa Entellina DOC</a:t>
            </a:r>
          </a:p>
          <a:p>
            <a:r>
              <a:rPr lang="it-IT" sz="11200" dirty="0" err="1">
                <a:highlight>
                  <a:srgbClr val="FFFF00"/>
                </a:highlight>
              </a:rPr>
              <a:t>Eloro</a:t>
            </a:r>
            <a:r>
              <a:rPr lang="it-IT" sz="11200" dirty="0">
                <a:highlight>
                  <a:srgbClr val="FFFF00"/>
                </a:highlight>
              </a:rPr>
              <a:t> DOC( Rossi e Rosati</a:t>
            </a:r>
            <a:r>
              <a:rPr lang="it-IT" sz="11200" dirty="0"/>
              <a:t>) </a:t>
            </a:r>
            <a:r>
              <a:rPr lang="it-IT" sz="11200" b="1" dirty="0"/>
              <a:t>(Frappato, Nero d’Avola e Perricone)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2827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067EA-EB44-6EA4-973A-405A55EE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B29365-987E-C253-F236-4365423C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AAED04-5E73-B229-EE4A-EA97BB288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it-IT" sz="9600" dirty="0">
                <a:highlight>
                  <a:srgbClr val="FFFF00"/>
                </a:highlight>
              </a:rPr>
              <a:t>Malvasia delle Lipari DOC</a:t>
            </a:r>
          </a:p>
          <a:p>
            <a:r>
              <a:rPr lang="it-IT" sz="9600" dirty="0"/>
              <a:t>Mamertino di Milazzo DOC</a:t>
            </a:r>
          </a:p>
          <a:p>
            <a:r>
              <a:rPr lang="it-IT" sz="9600" dirty="0">
                <a:highlight>
                  <a:srgbClr val="FFFF00"/>
                </a:highlight>
              </a:rPr>
              <a:t>Marsala DOC</a:t>
            </a:r>
          </a:p>
          <a:p>
            <a:r>
              <a:rPr lang="it-IT" sz="9600" dirty="0"/>
              <a:t>Menfi DOC</a:t>
            </a:r>
          </a:p>
          <a:p>
            <a:r>
              <a:rPr lang="it-IT" sz="9600" dirty="0"/>
              <a:t>Monreale DOC</a:t>
            </a:r>
          </a:p>
          <a:p>
            <a:r>
              <a:rPr lang="it-IT" sz="9600" dirty="0"/>
              <a:t>Noto DOC</a:t>
            </a:r>
          </a:p>
          <a:p>
            <a:r>
              <a:rPr lang="it-IT" sz="9600" dirty="0"/>
              <a:t>Pantelleria DOC</a:t>
            </a:r>
          </a:p>
          <a:p>
            <a:r>
              <a:rPr lang="it-IT" sz="9600" dirty="0"/>
              <a:t>Riesi DOC</a:t>
            </a:r>
          </a:p>
          <a:p>
            <a:r>
              <a:rPr lang="it-IT" sz="9600" dirty="0">
                <a:highlight>
                  <a:srgbClr val="FFFF00"/>
                </a:highlight>
              </a:rPr>
              <a:t>Salaparuta DOC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9186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9EC29-094D-6C28-D0C9-630442E8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6E9DC8-C0DC-AC77-E0DD-F7516C6FB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3EA9F6-96D5-6B8D-1C94-877636D15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Potatura della vite, il Guyot: nove consigli per non sbagliare - Agronomia  - AgroNotizie">
            <a:extLst>
              <a:ext uri="{FF2B5EF4-FFF2-40B4-BE49-F238E27FC236}">
                <a16:creationId xmlns:a16="http://schemas.microsoft.com/office/drawing/2014/main" id="{FE593A03-2C88-533A-2AEF-83E22C95F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576551"/>
            <a:ext cx="10334297" cy="460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58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1D3BF-6D1B-5B72-DAC1-D343F4F98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73E489-BB38-3F95-F93B-11BFCA9A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523D09-ABBB-95FA-9ECE-FC68D365C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9218" name="Picture 2" descr="Vini di SiciliaMALVASIA DELLE LIPARI DOP - ViVi GREEN">
            <a:extLst>
              <a:ext uri="{FF2B5EF4-FFF2-40B4-BE49-F238E27FC236}">
                <a16:creationId xmlns:a16="http://schemas.microsoft.com/office/drawing/2014/main" id="{6229EF03-7989-8A0C-2273-CAF105989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896874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6216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74E19-1BA5-7E51-DF5E-35C16F403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96BFEF-19CA-580F-13E6-70A2F6A9C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E870CB-5E90-CD45-258C-BFA22CFA6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ctr"/>
            <a:r>
              <a:rPr lang="it-IT" sz="9600" b="1" dirty="0">
                <a:solidFill>
                  <a:srgbClr val="FF0000"/>
                </a:solidFill>
              </a:rPr>
              <a:t>SARDEGNA</a:t>
            </a:r>
          </a:p>
          <a:p>
            <a:r>
              <a:rPr lang="it-IT" sz="9600" b="1" dirty="0"/>
              <a:t>DOCG DELLA SARDEGNA</a:t>
            </a:r>
            <a:r>
              <a:rPr lang="it-IT" sz="9600" dirty="0"/>
              <a:t> (1)</a:t>
            </a:r>
          </a:p>
          <a:p>
            <a:r>
              <a:rPr lang="it-IT" sz="9600" dirty="0">
                <a:highlight>
                  <a:srgbClr val="FFFF00"/>
                </a:highlight>
              </a:rPr>
              <a:t>Vermentino di Gallura DOCG</a:t>
            </a:r>
          </a:p>
          <a:p>
            <a:r>
              <a:rPr lang="it-IT" sz="9600" b="1" dirty="0"/>
              <a:t>DOC DELLA SARDEGNA</a:t>
            </a:r>
            <a:r>
              <a:rPr lang="it-IT" sz="9600" dirty="0"/>
              <a:t> (18)</a:t>
            </a:r>
          </a:p>
          <a:p>
            <a:r>
              <a:rPr lang="it-IT" sz="9600" dirty="0">
                <a:highlight>
                  <a:srgbClr val="FFFF00"/>
                </a:highlight>
              </a:rPr>
              <a:t>Cannonau di Sardegna  DOC</a:t>
            </a:r>
          </a:p>
          <a:p>
            <a:r>
              <a:rPr lang="it-IT" sz="9600" dirty="0"/>
              <a:t>Monica di Sardegna  DOC</a:t>
            </a:r>
          </a:p>
          <a:p>
            <a:r>
              <a:rPr lang="it-IT" sz="9600" dirty="0"/>
              <a:t>Moscato di Sardegna DOC</a:t>
            </a:r>
          </a:p>
          <a:p>
            <a:r>
              <a:rPr lang="it-IT" sz="9600" dirty="0"/>
              <a:t>Sardegna </a:t>
            </a:r>
            <a:r>
              <a:rPr lang="it-IT" sz="9600" dirty="0" err="1"/>
              <a:t>Semidano</a:t>
            </a:r>
            <a:r>
              <a:rPr lang="it-IT" sz="9600" dirty="0"/>
              <a:t> DOC( </a:t>
            </a:r>
            <a:r>
              <a:rPr lang="it-IT" sz="9600" dirty="0" err="1"/>
              <a:t>Semidano</a:t>
            </a:r>
            <a:r>
              <a:rPr lang="it-IT" sz="9600" dirty="0"/>
              <a:t> a bacca bianca)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45776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6C9F3-B785-F7F7-FB6F-EEF2FB635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2F935C-3AAE-E6A5-4A94-DC585511F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9061B5-3C2A-C8D4-3F56-56379992D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it-IT" sz="9600" dirty="0">
                <a:highlight>
                  <a:srgbClr val="FFFF00"/>
                </a:highlight>
              </a:rPr>
              <a:t>Carignano del Sulcis  DOC</a:t>
            </a:r>
          </a:p>
          <a:p>
            <a:r>
              <a:rPr lang="it-IT" sz="9600" dirty="0">
                <a:highlight>
                  <a:srgbClr val="FFFF00"/>
                </a:highlight>
              </a:rPr>
              <a:t>Girò di Cagliari DOC</a:t>
            </a:r>
            <a:r>
              <a:rPr lang="it-IT" sz="9600" b="1" dirty="0"/>
              <a:t>( fa parte spesso dei vini fortificati ma si trova anche secco)</a:t>
            </a:r>
          </a:p>
          <a:p>
            <a:r>
              <a:rPr lang="it-IT" sz="9600" dirty="0">
                <a:highlight>
                  <a:srgbClr val="FFFF00"/>
                </a:highlight>
              </a:rPr>
              <a:t>Malvasia di Bosa DOC</a:t>
            </a:r>
            <a:r>
              <a:rPr lang="it-IT" sz="9600" b="1" dirty="0"/>
              <a:t>( Dolce o Liquoroso)</a:t>
            </a:r>
          </a:p>
          <a:p>
            <a:r>
              <a:rPr lang="it-IT" sz="9600" dirty="0" err="1">
                <a:highlight>
                  <a:srgbClr val="FFFF00"/>
                </a:highlight>
              </a:rPr>
              <a:t>Mandrolisai</a:t>
            </a:r>
            <a:r>
              <a:rPr lang="it-IT" sz="9600" dirty="0">
                <a:highlight>
                  <a:srgbClr val="FFFF00"/>
                </a:highlight>
              </a:rPr>
              <a:t>  DOC Rosato o Rosso </a:t>
            </a:r>
            <a:r>
              <a:rPr lang="it-IT" sz="9600" b="1" dirty="0"/>
              <a:t>( Bovale, Monica e Cannonau)</a:t>
            </a:r>
          </a:p>
          <a:p>
            <a:r>
              <a:rPr lang="it-IT" sz="9600" dirty="0"/>
              <a:t>Moscato di Sorso-Sennori( Moscato Bianco generalmente liquoroso)</a:t>
            </a:r>
          </a:p>
          <a:p>
            <a:r>
              <a:rPr lang="it-IT" sz="9600" dirty="0"/>
              <a:t>Nuragus di Cagliari DOC ( Nuragus in purezza)</a:t>
            </a:r>
          </a:p>
          <a:p>
            <a:r>
              <a:rPr lang="it-IT" sz="9600" dirty="0">
                <a:highlight>
                  <a:srgbClr val="FFFF00"/>
                </a:highlight>
              </a:rPr>
              <a:t>Vernaccia di Oristano DOC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5599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0A9D2-F64D-1224-13A3-BCD294B43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B7CDF8-64BE-00B1-787F-AFD5651E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E5C96C-2371-EE26-5807-E0D0AACA2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VERNACCIA DI ORISTANO</a:t>
            </a:r>
            <a:endParaRPr lang="it-IT" dirty="0"/>
          </a:p>
          <a:p>
            <a:r>
              <a:rPr lang="it-IT" dirty="0"/>
              <a:t>È una delle poche uve italiane tradizionalmente vinificate con formazione di </a:t>
            </a:r>
            <a:r>
              <a:rPr lang="it-IT" b="1" dirty="0"/>
              <a:t>velo di </a:t>
            </a:r>
            <a:r>
              <a:rPr lang="it-IT" b="1" dirty="0" err="1"/>
              <a:t>flor</a:t>
            </a:r>
            <a:r>
              <a:rPr lang="it-IT" dirty="0"/>
              <a:t>, analogamente allo </a:t>
            </a:r>
            <a:r>
              <a:rPr lang="it-IT" dirty="0">
                <a:hlinkClick r:id="rId2"/>
              </a:rPr>
              <a:t>Sherry</a:t>
            </a:r>
            <a:r>
              <a:rPr lang="it-IT" dirty="0"/>
              <a:t>  </a:t>
            </a:r>
            <a:r>
              <a:rPr lang="it-IT" dirty="0">
                <a:highlight>
                  <a:srgbClr val="FFFF00"/>
                </a:highlight>
              </a:rPr>
              <a:t>questo </a:t>
            </a:r>
            <a:r>
              <a:rPr lang="it-IT" dirty="0" err="1">
                <a:highlight>
                  <a:srgbClr val="FFFF00"/>
                </a:highlight>
              </a:rPr>
              <a:t>flor</a:t>
            </a:r>
            <a:r>
              <a:rPr lang="it-IT" dirty="0">
                <a:highlight>
                  <a:srgbClr val="FFFF00"/>
                </a:highlight>
              </a:rPr>
              <a:t> protegge il vino dall'ossidazione e gli conferisce sentori di frutta secca e nocciola, attraverso una maturazione ossidativa e biologica che dura anni, con travasi in botti via via più piccole, e talvolta tramite il metodo </a:t>
            </a:r>
            <a:r>
              <a:rPr lang="it-IT" dirty="0" err="1">
                <a:highlight>
                  <a:srgbClr val="FFFF00"/>
                </a:highlight>
              </a:rPr>
              <a:t>solera</a:t>
            </a:r>
            <a:r>
              <a:rPr lang="it-IT" dirty="0">
                <a:highlight>
                  <a:srgbClr val="FFFF00"/>
                </a:highlight>
              </a:rPr>
              <a:t> per le Riserve</a:t>
            </a:r>
            <a:r>
              <a:rPr lang="it-IT"/>
              <a:t>. </a:t>
            </a:r>
            <a:br>
              <a:rPr lang="it-IT" dirty="0"/>
            </a:br>
            <a:r>
              <a:rPr lang="it-IT" dirty="0"/>
              <a:t>Il legno esausto, la micro-ossigenazione e il lungo tempo di </a:t>
            </a:r>
            <a:r>
              <a:rPr lang="it-IT" dirty="0">
                <a:hlinkClick r:id="rId3"/>
              </a:rPr>
              <a:t>invecchiamento</a:t>
            </a:r>
            <a:r>
              <a:rPr lang="it-IT" dirty="0"/>
              <a:t> (anche oltre 10–20 anni) determinano l’identità inconfondibile del vino.</a:t>
            </a:r>
          </a:p>
        </p:txBody>
      </p:sp>
    </p:spTree>
    <p:extLst>
      <p:ext uri="{BB962C8B-B14F-4D97-AF65-F5344CB8AC3E}">
        <p14:creationId xmlns:p14="http://schemas.microsoft.com/office/powerpoint/2010/main" val="37817014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7AC49-7FF1-E24C-B208-476B67EE3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D0DAF-9684-A615-80B0-8E4D353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0D45C2-421E-E54F-1E51-ED3FD15C1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03228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03A7D-C515-EDDF-C932-57522D66B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0971A-6BDB-3358-DBDF-2109A517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6F576E-47DF-32F4-B5C1-2A68E6C6C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2707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652AD-9F28-6D8F-3079-E8B4F31C8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261CC-7BD4-1013-BF02-31CC0CFC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6EF79A-3C22-372D-B2C5-3502BFB72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ciclo annuale si divide in due sotto cicli.</a:t>
            </a:r>
          </a:p>
          <a:p>
            <a:r>
              <a:rPr lang="it-IT" dirty="0"/>
              <a:t>Il </a:t>
            </a:r>
            <a:r>
              <a:rPr lang="it-IT" dirty="0">
                <a:highlight>
                  <a:srgbClr val="FFFF00"/>
                </a:highlight>
              </a:rPr>
              <a:t>sotto ciclo vegetativo e il sotto ciclo riproduttivo.</a:t>
            </a:r>
          </a:p>
          <a:p>
            <a:r>
              <a:rPr lang="it-IT" dirty="0"/>
              <a:t>Il sotto ciclo vegetativo riguarda sostanzialmente la pianta e inizia coil cosiddetto </a:t>
            </a:r>
            <a:r>
              <a:rPr lang="it-IT" dirty="0">
                <a:highlight>
                  <a:srgbClr val="FFFF00"/>
                </a:highlight>
              </a:rPr>
              <a:t>«pianto» </a:t>
            </a:r>
            <a:r>
              <a:rPr lang="it-IT" dirty="0"/>
              <a:t>in corrispondenza dei </a:t>
            </a:r>
            <a:r>
              <a:rPr lang="it-IT" dirty="0">
                <a:highlight>
                  <a:srgbClr val="FFFF00"/>
                </a:highlight>
              </a:rPr>
              <a:t>tagli delle cesoie di potatura </a:t>
            </a:r>
            <a:r>
              <a:rPr lang="it-IT" dirty="0"/>
              <a:t>dovuto alla riattivazione del metabolismo degli zuccheri e dell’attività radicale. Iniziano poi a spuntare le gemme indi i germogli e le foglie e nel periodo di agostamento i tralci verdi si coprono di una corteccia marroncina che serve da protezione per la fine del ciclo e inizio di quello successivo.</a:t>
            </a:r>
          </a:p>
        </p:txBody>
      </p:sp>
    </p:spTree>
    <p:extLst>
      <p:ext uri="{BB962C8B-B14F-4D97-AF65-F5344CB8AC3E}">
        <p14:creationId xmlns:p14="http://schemas.microsoft.com/office/powerpoint/2010/main" val="2471607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87447-49D0-D00F-7045-5C6AD8A15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89E033-A883-DD5A-B6FE-E3B1D3194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D22D49-E62A-C5F3-1D5E-C5A5785DC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b="1" dirty="0"/>
              <a:t>In contemporanea con il </a:t>
            </a:r>
            <a:r>
              <a:rPr lang="it-IT" b="1" dirty="0" err="1"/>
              <a:t>sottociclo</a:t>
            </a:r>
            <a:r>
              <a:rPr lang="it-IT" b="1" dirty="0"/>
              <a:t> vegetativo si ha il sotto ciclo riproduttivo che</a:t>
            </a:r>
            <a:r>
              <a:rPr lang="it-IT" dirty="0"/>
              <a:t> interessa i </a:t>
            </a:r>
            <a:r>
              <a:rPr lang="it-IT" b="1" dirty="0"/>
              <a:t>germogli fruttiferi</a:t>
            </a:r>
            <a:r>
              <a:rPr lang="it-IT" dirty="0"/>
              <a:t> della vite e si suddivide nelle seguenti fasi:</a:t>
            </a:r>
          </a:p>
          <a:p>
            <a:pPr lvl="0" fontAlgn="base"/>
            <a:r>
              <a:rPr lang="it-IT" dirty="0"/>
              <a:t>La </a:t>
            </a:r>
            <a:r>
              <a:rPr lang="it-IT" b="1" dirty="0"/>
              <a:t>differenziazione delle gemme ibernanti</a:t>
            </a:r>
            <a:r>
              <a:rPr lang="it-IT" dirty="0"/>
              <a:t> (comparsa dei grappolini), che si formano a fine maggio ed iniziano a germogliare;</a:t>
            </a:r>
          </a:p>
          <a:p>
            <a:pPr lvl="0" fontAlgn="base"/>
            <a:r>
              <a:rPr lang="it-IT" dirty="0"/>
              <a:t>La </a:t>
            </a:r>
            <a:r>
              <a:rPr lang="it-IT" b="1" dirty="0"/>
              <a:t>fioritura</a:t>
            </a:r>
            <a:r>
              <a:rPr lang="it-IT" dirty="0"/>
              <a:t>, che  avviene tra fine maggio e inizio giugno, con la comparsa e il completo sviluppo dei </a:t>
            </a:r>
            <a:r>
              <a:rPr lang="it-IT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fiori</a:t>
            </a:r>
            <a:r>
              <a:rPr lang="it-IT" dirty="0"/>
              <a:t>. Può durare da una settimana a quindici giorni, a seconda delle condizioni ambientali;</a:t>
            </a:r>
          </a:p>
          <a:p>
            <a:pPr lvl="0"/>
            <a:r>
              <a:rPr lang="it-IT" b="1" dirty="0"/>
              <a:t>Allora, quando finisce la fioritura della vite?</a:t>
            </a:r>
            <a:endParaRPr lang="it-IT" dirty="0"/>
          </a:p>
          <a:p>
            <a:pPr lvl="0"/>
            <a:r>
              <a:rPr lang="it-IT" dirty="0"/>
              <a:t>La fioritura può avvenire da aprile a giugno, a seconda della posizione della vite e del clima esterno. </a:t>
            </a:r>
            <a:r>
              <a:rPr lang="it-IT" dirty="0">
                <a:highlight>
                  <a:srgbClr val="FFFF00"/>
                </a:highlight>
              </a:rPr>
              <a:t>I fiori della vite sono ermafroditi e l'impollinazione avviene grazie alla spinta del vento che sposta il polline da una pianta all'altra. </a:t>
            </a:r>
            <a:r>
              <a:rPr lang="it-IT" dirty="0"/>
              <a:t>Quando fioriscono i vigneti? A seconda della latitudine e delle condizioni climatiche (sono preferibili una temperatura mite, buona luminosità e un leggero vento che favorisca l'impollinazione), la fioritura avviene tra i primi di maggio ed il mese di giugno.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8483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D89EB-40B7-0AD0-120B-6170943A9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39C168-88D5-695F-77EA-E39C0979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41F07C-7CF8-1CA6-8324-A79C92FFC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fontAlgn="base"/>
            <a:r>
              <a:rPr lang="it-IT" dirty="0">
                <a:highlight>
                  <a:srgbClr val="FFFF00"/>
                </a:highlight>
              </a:rPr>
              <a:t>L’</a:t>
            </a:r>
            <a:r>
              <a:rPr lang="it-IT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allegagione</a:t>
            </a:r>
            <a:r>
              <a:rPr lang="it-IT" dirty="0">
                <a:highlight>
                  <a:srgbClr val="FFFF00"/>
                </a:highlight>
              </a:rPr>
              <a:t>,</a:t>
            </a:r>
            <a:r>
              <a:rPr lang="it-IT" dirty="0"/>
              <a:t> ossia i </a:t>
            </a:r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fiori</a:t>
            </a:r>
            <a:r>
              <a:rPr lang="it-IT" dirty="0"/>
              <a:t> che completano la fecondazione e danno origine a una </a:t>
            </a:r>
            <a:r>
              <a:rPr lang="it-IT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</a:t>
            </a:r>
            <a:r>
              <a:rPr lang="it-IT" dirty="0">
                <a:highlight>
                  <a:srgbClr val="FFFF00"/>
                </a:highlight>
              </a:rPr>
              <a:t>;</a:t>
            </a:r>
            <a:endParaRPr lang="it-IT" sz="1600" dirty="0">
              <a:highlight>
                <a:srgbClr val="FFFF00"/>
              </a:highlight>
            </a:endParaRPr>
          </a:p>
          <a:p>
            <a:pPr lvl="0" fontAlgn="base"/>
            <a:r>
              <a:rPr lang="it-IT" dirty="0"/>
              <a:t>L’accrescimento e la </a:t>
            </a:r>
            <a:r>
              <a:rPr lang="it-IT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maturazione</a:t>
            </a:r>
            <a:r>
              <a:rPr lang="it-IT" b="1" dirty="0"/>
              <a:t> </a:t>
            </a:r>
            <a:r>
              <a:rPr lang="it-IT" dirty="0"/>
              <a:t>degli acini, a sua volta suddiviso in quattro distinti periodi:</a:t>
            </a:r>
          </a:p>
          <a:p>
            <a:pPr lvl="1" fontAlgn="base"/>
            <a:r>
              <a:rPr lang="it-IT" sz="3000" dirty="0"/>
              <a:t>il </a:t>
            </a:r>
            <a:r>
              <a:rPr lang="it-IT" sz="3000" b="1" dirty="0"/>
              <a:t>periodo </a:t>
            </a:r>
            <a:r>
              <a:rPr lang="it-IT" sz="30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erbaceo</a:t>
            </a:r>
            <a:r>
              <a:rPr lang="it-IT" sz="3000" dirty="0"/>
              <a:t> (5 settimane), che va </a:t>
            </a:r>
            <a:r>
              <a:rPr lang="it-IT" sz="3000" dirty="0">
                <a:highlight>
                  <a:srgbClr val="FFFF00"/>
                </a:highlight>
              </a:rPr>
              <a:t>dall’</a:t>
            </a:r>
            <a:r>
              <a:rPr lang="it-IT" sz="3000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allegagione</a:t>
            </a:r>
            <a:r>
              <a:rPr lang="it-IT" sz="3000" dirty="0">
                <a:highlight>
                  <a:srgbClr val="FFFF00"/>
                </a:highlight>
              </a:rPr>
              <a:t> all’</a:t>
            </a:r>
            <a:r>
              <a:rPr lang="it-IT" sz="3000" dirty="0">
                <a:highlight>
                  <a:srgbClr val="FFFF00"/>
                </a:highligh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invaiatura</a:t>
            </a:r>
            <a:r>
              <a:rPr lang="it-IT" sz="3000" b="1" dirty="0">
                <a:highlight>
                  <a:srgbClr val="FFFF00"/>
                </a:highlight>
              </a:rPr>
              <a:t> </a:t>
            </a:r>
            <a:r>
              <a:rPr lang="it-IT" sz="3000" dirty="0">
                <a:highlight>
                  <a:srgbClr val="FFFF00"/>
                </a:highlight>
              </a:rPr>
              <a:t>(inizio del cambio di </a:t>
            </a:r>
            <a:r>
              <a:rPr lang="it-IT" sz="3000" u="sng" dirty="0">
                <a:highlight>
                  <a:srgbClr val="FFFF00"/>
                </a:highligh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colore</a:t>
            </a:r>
            <a:r>
              <a:rPr lang="it-IT" sz="3000" dirty="0">
                <a:highlight>
                  <a:srgbClr val="FFFF00"/>
                </a:highlight>
              </a:rPr>
              <a:t> per gli acini</a:t>
            </a:r>
            <a:r>
              <a:rPr lang="it-IT" sz="3000" dirty="0"/>
              <a:t>)</a:t>
            </a:r>
          </a:p>
          <a:p>
            <a:pPr lvl="1" fontAlgn="base"/>
            <a:r>
              <a:rPr lang="it-IT" sz="3200" dirty="0"/>
              <a:t>Quando</a:t>
            </a:r>
            <a:r>
              <a:rPr lang="it-IT" sz="3000" dirty="0"/>
              <a:t>. La </a:t>
            </a:r>
            <a:r>
              <a:rPr lang="it-IT" sz="3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bacca</a:t>
            </a:r>
            <a:r>
              <a:rPr lang="it-IT" sz="3000" dirty="0"/>
              <a:t> è verde, gli zuccheri hanno bassa concentrazione e al contrario gli acidi hanno la massima concentrazione.</a:t>
            </a:r>
          </a:p>
          <a:p>
            <a:pPr lvl="1" fontAlgn="base"/>
            <a:r>
              <a:rPr lang="it-IT" sz="3300" dirty="0"/>
              <a:t>Quando inizia ; il </a:t>
            </a:r>
            <a:r>
              <a:rPr lang="it-IT" sz="3300" b="1" dirty="0"/>
              <a:t>periodo di maturazione</a:t>
            </a:r>
            <a:r>
              <a:rPr lang="it-IT" sz="3300" dirty="0"/>
              <a:t> (8-10 settimane, fino a fine agosto circa), con gli </a:t>
            </a:r>
            <a:r>
              <a:rPr lang="it-IT" sz="3300" dirty="0">
                <a:highlight>
                  <a:srgbClr val="FFFF00"/>
                </a:highlight>
              </a:rPr>
              <a:t>zuccheri che passano dal 2% al 20% </a:t>
            </a:r>
            <a:r>
              <a:rPr lang="it-IT" sz="3300" dirty="0"/>
              <a:t>e gli </a:t>
            </a:r>
            <a:r>
              <a:rPr lang="it-IT" sz="3300" dirty="0">
                <a:highlight>
                  <a:srgbClr val="FFFF00"/>
                </a:highlight>
              </a:rPr>
              <a:t>acidi che passano dai 30 g/l a 6-7 g/l</a:t>
            </a:r>
            <a:r>
              <a:rPr lang="it-IT" sz="3300" dirty="0"/>
              <a:t>, fintanto che il livello di zucchero rimane costante;</a:t>
            </a:r>
          </a:p>
        </p:txBody>
      </p:sp>
    </p:spTree>
    <p:extLst>
      <p:ext uri="{BB962C8B-B14F-4D97-AF65-F5344CB8AC3E}">
        <p14:creationId xmlns:p14="http://schemas.microsoft.com/office/powerpoint/2010/main" val="226998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9E9CA-023C-232A-4552-5BD17CA13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9939C-593D-F892-BDA7-88EB27DB8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Corso di Enologia, viticoltura, degustazione 2025/2026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5B98F6-BAB4-1F69-E2A8-0C2AFE7E3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Segue il </a:t>
            </a:r>
            <a:r>
              <a:rPr lang="it-IT" b="1" dirty="0"/>
              <a:t>periodo di bacca matura</a:t>
            </a:r>
            <a:r>
              <a:rPr lang="it-IT" dirty="0"/>
              <a:t>, con un rapporto glucosio/fruttosio (importante per i 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lieviti</a:t>
            </a:r>
            <a:r>
              <a:rPr lang="it-IT" dirty="0"/>
              <a:t> in </a:t>
            </a:r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vinificazione</a:t>
            </a:r>
            <a:r>
              <a:rPr lang="it-IT" dirty="0"/>
              <a:t>) pari a 1. In base all’impiego dell’uva si stabilisce il periodo di giusta maturità per la </a:t>
            </a:r>
            <a:r>
              <a:rPr lang="it-IT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vendemmia</a:t>
            </a:r>
            <a:r>
              <a:rPr lang="it-IT" dirty="0"/>
              <a:t> (es. </a:t>
            </a:r>
            <a:r>
              <a:rPr lang="it-IT" dirty="0">
                <a:highlight>
                  <a:srgbClr val="FFFF00"/>
                </a:highlight>
              </a:rPr>
              <a:t>per una base </a:t>
            </a:r>
            <a:r>
              <a:rPr lang="it-IT" dirty="0">
                <a:highlight>
                  <a:srgbClr val="FFFF00"/>
                </a:highligh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spumante</a:t>
            </a:r>
            <a:r>
              <a:rPr lang="it-IT" dirty="0">
                <a:highlight>
                  <a:srgbClr val="FFFF00"/>
                </a:highlight>
              </a:rPr>
              <a:t>, si raccoglie prima della completa maturazione; per un </a:t>
            </a:r>
            <a:r>
              <a:rPr lang="it-IT" dirty="0">
                <a:highlight>
                  <a:srgbClr val="FFFF00"/>
                </a:highligh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rosso</a:t>
            </a:r>
            <a:r>
              <a:rPr lang="it-IT" dirty="0">
                <a:highlight>
                  <a:srgbClr val="FFFF00"/>
                </a:highlight>
              </a:rPr>
              <a:t> da </a:t>
            </a:r>
            <a:r>
              <a:rPr lang="it-IT" dirty="0">
                <a:highlight>
                  <a:srgbClr val="FFFF00"/>
                </a:highligh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invecchiamento</a:t>
            </a:r>
            <a:r>
              <a:rPr lang="it-IT" dirty="0">
                <a:highlight>
                  <a:srgbClr val="FFFF00"/>
                </a:highlight>
              </a:rPr>
              <a:t> si tende a ritardare il più possibile la </a:t>
            </a:r>
            <a:r>
              <a:rPr lang="it-IT" dirty="0">
                <a:highlight>
                  <a:srgbClr val="FFFF00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vendemmia</a:t>
            </a:r>
            <a:r>
              <a:rPr lang="it-IT" dirty="0">
                <a:highlight>
                  <a:srgbClr val="FFFF00"/>
                </a:highlight>
              </a:rPr>
              <a:t>);</a:t>
            </a:r>
          </a:p>
          <a:p>
            <a:r>
              <a:rPr lang="it-IT" b="1" dirty="0"/>
              <a:t>Infine il periodo di </a:t>
            </a:r>
            <a:r>
              <a:rPr lang="it-IT" u="sng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surmaturazione</a:t>
            </a:r>
            <a:r>
              <a:rPr lang="it-IT" dirty="0"/>
              <a:t>, nel quale la bacca rammollisce ancora, gli acidi diminuiscono ancora di più e gli zuccheri aumentano la loro concentrazione per effetto della disidratazione. Inoltre il fruttosio tende ad avere una concentrazione </a:t>
            </a:r>
            <a:r>
              <a:rPr lang="it-IT" dirty="0">
                <a:highlight>
                  <a:srgbClr val="FFFF00"/>
                </a:highlight>
              </a:rPr>
              <a:t>maggiore rispetto al glucosio e si presenta il rischio di attacco botritico (anche se in alcuni casi la </a:t>
            </a:r>
            <a:r>
              <a:rPr lang="it-IT" dirty="0">
                <a:highlight>
                  <a:srgbClr val="FFFF00"/>
                </a:highligh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botrite</a:t>
            </a:r>
            <a:r>
              <a:rPr lang="it-IT" dirty="0">
                <a:highlight>
                  <a:srgbClr val="FFFF00"/>
                </a:highlight>
              </a:rPr>
              <a:t>, opportunamente controllata, conferisce pregio all’uva per la produzione di particolari aromi e la concentrazione degli zuccheri).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3231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3551</Words>
  <Application>Microsoft Office PowerPoint</Application>
  <PresentationFormat>Widescreen</PresentationFormat>
  <Paragraphs>283</Paragraphs>
  <Slides>55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Google Sans</vt:lpstr>
      <vt:lpstr>Tema di Office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Enologia,viticoltura,degustazione 2025/2026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</vt:lpstr>
      <vt:lpstr>Corso di Enologia, viticoltura, Degustazione 2025/2026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  <vt:lpstr>Corso di Enologia, viticoltura, degustazione 2025/2026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Franco Facchi</dc:creator>
  <cp:lastModifiedBy>Claudio Spreafico</cp:lastModifiedBy>
  <cp:revision>9</cp:revision>
  <dcterms:created xsi:type="dcterms:W3CDTF">2026-01-06T10:47:13Z</dcterms:created>
  <dcterms:modified xsi:type="dcterms:W3CDTF">2026-01-27T08:47:00Z</dcterms:modified>
</cp:coreProperties>
</file>