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0" r:id="rId3"/>
    <p:sldId id="265" r:id="rId4"/>
    <p:sldId id="272" r:id="rId5"/>
    <p:sldId id="273" r:id="rId6"/>
    <p:sldId id="274" r:id="rId7"/>
    <p:sldId id="276" r:id="rId8"/>
    <p:sldId id="277" r:id="rId9"/>
    <p:sldId id="275" r:id="rId10"/>
    <p:sldId id="279" r:id="rId11"/>
    <p:sldId id="266" r:id="rId12"/>
    <p:sldId id="280" r:id="rId13"/>
    <p:sldId id="278" r:id="rId14"/>
    <p:sldId id="268" r:id="rId15"/>
    <p:sldId id="267" r:id="rId16"/>
    <p:sldId id="269" r:id="rId17"/>
    <p:sldId id="281" r:id="rId18"/>
    <p:sldId id="282" r:id="rId19"/>
    <p:sldId id="283" r:id="rId20"/>
    <p:sldId id="284" r:id="rId21"/>
    <p:sldId id="270" r:id="rId22"/>
    <p:sldId id="271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916EF6-D9F2-41D4-836C-5A32669C29F1}" v="1" dt="2025-01-28T12:35:21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81292" autoAdjust="0"/>
  </p:normalViewPr>
  <p:slideViewPr>
    <p:cSldViewPr snapToGrid="0">
      <p:cViewPr varScale="1">
        <p:scale>
          <a:sx n="71" d="100"/>
          <a:sy n="71" d="100"/>
        </p:scale>
        <p:origin x="765" y="2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FA916EF6-D9F2-41D4-836C-5A32669C29F1}"/>
    <pc:docChg chg="custSel delSld modSld">
      <pc:chgData name="Vincenzo Mauro Cannizzo" userId="f92e2bfe9a552b74" providerId="LiveId" clId="{FA916EF6-D9F2-41D4-836C-5A32669C29F1}" dt="2025-01-28T12:40:30.135" v="15" actId="47"/>
      <pc:docMkLst>
        <pc:docMk/>
      </pc:docMkLst>
      <pc:sldChg chg="addSp delSp modSp mod delAnim modAnim">
        <pc:chgData name="Vincenzo Mauro Cannizzo" userId="f92e2bfe9a552b74" providerId="LiveId" clId="{FA916EF6-D9F2-41D4-836C-5A32669C29F1}" dt="2025-01-28T12:36:17.249" v="14" actId="14100"/>
        <pc:sldMkLst>
          <pc:docMk/>
          <pc:sldMk cId="3820977030" sldId="271"/>
        </pc:sldMkLst>
        <pc:picChg chg="add mod">
          <ac:chgData name="Vincenzo Mauro Cannizzo" userId="f92e2bfe9a552b74" providerId="LiveId" clId="{FA916EF6-D9F2-41D4-836C-5A32669C29F1}" dt="2025-01-28T12:36:17.249" v="14" actId="14100"/>
          <ac:picMkLst>
            <pc:docMk/>
            <pc:sldMk cId="3820977030" sldId="271"/>
            <ac:picMk id="3" creationId="{34EEE064-5505-6034-FDE8-D62F3A7A8567}"/>
          </ac:picMkLst>
        </pc:picChg>
        <pc:picChg chg="del">
          <ac:chgData name="Vincenzo Mauro Cannizzo" userId="f92e2bfe9a552b74" providerId="LiveId" clId="{FA916EF6-D9F2-41D4-836C-5A32669C29F1}" dt="2025-01-28T12:34:57.954" v="0" actId="478"/>
          <ac:picMkLst>
            <pc:docMk/>
            <pc:sldMk cId="3820977030" sldId="271"/>
            <ac:picMk id="13" creationId="{690DF0F0-7B6E-8D62-9A20-A096929B8B15}"/>
          </ac:picMkLst>
        </pc:picChg>
      </pc:sldChg>
      <pc:sldChg chg="del">
        <pc:chgData name="Vincenzo Mauro Cannizzo" userId="f92e2bfe9a552b74" providerId="LiveId" clId="{FA916EF6-D9F2-41D4-836C-5A32669C29F1}" dt="2025-01-28T12:40:30.135" v="15" actId="47"/>
        <pc:sldMkLst>
          <pc:docMk/>
          <pc:sldMk cId="1614834967" sldId="289"/>
        </pc:sldMkLst>
      </pc:sldChg>
    </pc:docChg>
  </pc:docChgLst>
  <pc:docChgLst>
    <pc:chgData name="Vincenzo Mauro Cannizzo" userId="f92e2bfe9a552b74" providerId="LiveId" clId="{8A63BFE7-32E4-4F25-B673-3C5F95CBDCE5}"/>
    <pc:docChg chg="undo custSel addSld delSld modSld sldOrd">
      <pc:chgData name="Vincenzo Mauro Cannizzo" userId="f92e2bfe9a552b74" providerId="LiveId" clId="{8A63BFE7-32E4-4F25-B673-3C5F95CBDCE5}" dt="2024-01-26T08:20:52.576" v="3113"/>
      <pc:docMkLst>
        <pc:docMk/>
      </pc:docMkLst>
      <pc:sldChg chg="addSp delSp modSp mod">
        <pc:chgData name="Vincenzo Mauro Cannizzo" userId="f92e2bfe9a552b74" providerId="LiveId" clId="{8A63BFE7-32E4-4F25-B673-3C5F95CBDCE5}" dt="2024-01-15T09:21:03.339" v="1989" actId="20577"/>
        <pc:sldMkLst>
          <pc:docMk/>
          <pc:sldMk cId="4144221" sldId="256"/>
        </pc:sldMkLst>
      </pc:sldChg>
      <pc:sldChg chg="addSp delSp modSp mod modNotesTx">
        <pc:chgData name="Vincenzo Mauro Cannizzo" userId="f92e2bfe9a552b74" providerId="LiveId" clId="{8A63BFE7-32E4-4F25-B673-3C5F95CBDCE5}" dt="2024-01-26T08:19:55.545" v="3110"/>
        <pc:sldMkLst>
          <pc:docMk/>
          <pc:sldMk cId="2560292826" sldId="265"/>
        </pc:sldMkLst>
      </pc:sldChg>
      <pc:sldChg chg="addSp delSp modSp mod ord modNotesTx">
        <pc:chgData name="Vincenzo Mauro Cannizzo" userId="f92e2bfe9a552b74" providerId="LiveId" clId="{8A63BFE7-32E4-4F25-B673-3C5F95CBDCE5}" dt="2024-01-16T18:49:06.802" v="2083" actId="20577"/>
        <pc:sldMkLst>
          <pc:docMk/>
          <pc:sldMk cId="2141989672" sldId="266"/>
        </pc:sldMkLst>
      </pc:sldChg>
      <pc:sldChg chg="addSp delSp modSp mod modNotesTx">
        <pc:chgData name="Vincenzo Mauro Cannizzo" userId="f92e2bfe9a552b74" providerId="LiveId" clId="{8A63BFE7-32E4-4F25-B673-3C5F95CBDCE5}" dt="2023-12-30T14:16:58.465" v="1745"/>
        <pc:sldMkLst>
          <pc:docMk/>
          <pc:sldMk cId="3596005532" sldId="267"/>
        </pc:sldMkLst>
      </pc:sldChg>
      <pc:sldChg chg="addSp delSp modSp mod ord modNotesTx">
        <pc:chgData name="Vincenzo Mauro Cannizzo" userId="f92e2bfe9a552b74" providerId="LiveId" clId="{8A63BFE7-32E4-4F25-B673-3C5F95CBDCE5}" dt="2024-01-14T17:24:48.350" v="1808" actId="1076"/>
        <pc:sldMkLst>
          <pc:docMk/>
          <pc:sldMk cId="2303640574" sldId="268"/>
        </pc:sldMkLst>
      </pc:sldChg>
      <pc:sldChg chg="addSp delSp modSp mod modNotesTx">
        <pc:chgData name="Vincenzo Mauro Cannizzo" userId="f92e2bfe9a552b74" providerId="LiveId" clId="{8A63BFE7-32E4-4F25-B673-3C5F95CBDCE5}" dt="2023-12-30T14:17:05.726" v="1746"/>
        <pc:sldMkLst>
          <pc:docMk/>
          <pc:sldMk cId="1598518839" sldId="269"/>
        </pc:sldMkLst>
      </pc:sldChg>
      <pc:sldChg chg="addSp delSp modSp mod modNotesTx">
        <pc:chgData name="Vincenzo Mauro Cannizzo" userId="f92e2bfe9a552b74" providerId="LiveId" clId="{8A63BFE7-32E4-4F25-B673-3C5F95CBDCE5}" dt="2024-01-24T13:43:31.697" v="3050" actId="113"/>
        <pc:sldMkLst>
          <pc:docMk/>
          <pc:sldMk cId="1103927465" sldId="270"/>
        </pc:sldMkLst>
      </pc:sldChg>
      <pc:sldChg chg="addSp delSp modSp mod delAnim modAnim modNotesTx">
        <pc:chgData name="Vincenzo Mauro Cannizzo" userId="f92e2bfe9a552b74" providerId="LiveId" clId="{8A63BFE7-32E4-4F25-B673-3C5F95CBDCE5}" dt="2024-01-24T13:43:53.551" v="3073" actId="113"/>
        <pc:sldMkLst>
          <pc:docMk/>
          <pc:sldMk cId="3820977030" sldId="271"/>
        </pc:sldMkLst>
      </pc:sldChg>
      <pc:sldChg chg="del">
        <pc:chgData name="Vincenzo Mauro Cannizzo" userId="f92e2bfe9a552b74" providerId="LiveId" clId="{8A63BFE7-32E4-4F25-B673-3C5F95CBDCE5}" dt="2023-12-30T15:18:51.288" v="1775" actId="47"/>
        <pc:sldMkLst>
          <pc:docMk/>
          <pc:sldMk cId="2730456322" sldId="272"/>
        </pc:sldMkLst>
      </pc:sldChg>
      <pc:sldChg chg="addSp delSp modSp new mod">
        <pc:chgData name="Vincenzo Mauro Cannizzo" userId="f92e2bfe9a552b74" providerId="LiveId" clId="{8A63BFE7-32E4-4F25-B673-3C5F95CBDCE5}" dt="2024-01-26T08:20:05.663" v="3112"/>
        <pc:sldMkLst>
          <pc:docMk/>
          <pc:sldMk cId="4116099557" sldId="272"/>
        </pc:sldMkLst>
      </pc:sldChg>
      <pc:sldChg chg="del">
        <pc:chgData name="Vincenzo Mauro Cannizzo" userId="f92e2bfe9a552b74" providerId="LiveId" clId="{8A63BFE7-32E4-4F25-B673-3C5F95CBDCE5}" dt="2023-12-30T15:18:54.246" v="1776" actId="47"/>
        <pc:sldMkLst>
          <pc:docMk/>
          <pc:sldMk cId="1111190592" sldId="273"/>
        </pc:sldMkLst>
      </pc:sldChg>
      <pc:sldChg chg="addSp delSp modSp new mod">
        <pc:chgData name="Vincenzo Mauro Cannizzo" userId="f92e2bfe9a552b74" providerId="LiveId" clId="{8A63BFE7-32E4-4F25-B673-3C5F95CBDCE5}" dt="2024-01-14T17:49:05.333" v="1866"/>
        <pc:sldMkLst>
          <pc:docMk/>
          <pc:sldMk cId="3486705391" sldId="273"/>
        </pc:sldMkLst>
      </pc:sldChg>
      <pc:sldChg chg="addSp modSp new mod">
        <pc:chgData name="Vincenzo Mauro Cannizzo" userId="f92e2bfe9a552b74" providerId="LiveId" clId="{8A63BFE7-32E4-4F25-B673-3C5F95CBDCE5}" dt="2024-01-14T18:16:47.915" v="1988" actId="1076"/>
        <pc:sldMkLst>
          <pc:docMk/>
          <pc:sldMk cId="2593635388" sldId="274"/>
        </pc:sldMkLst>
      </pc:sldChg>
      <pc:sldChg chg="addSp delSp modSp new mod modAnim">
        <pc:chgData name="Vincenzo Mauro Cannizzo" userId="f92e2bfe9a552b74" providerId="LiveId" clId="{8A63BFE7-32E4-4F25-B673-3C5F95CBDCE5}" dt="2024-01-14T18:10:13.111" v="1982" actId="20577"/>
        <pc:sldMkLst>
          <pc:docMk/>
          <pc:sldMk cId="4256469738" sldId="275"/>
        </pc:sldMkLst>
      </pc:sldChg>
      <pc:sldChg chg="addSp delSp modSp new mod">
        <pc:chgData name="Vincenzo Mauro Cannizzo" userId="f92e2bfe9a552b74" providerId="LiveId" clId="{8A63BFE7-32E4-4F25-B673-3C5F95CBDCE5}" dt="2024-01-17T13:51:59.409" v="3007" actId="20577"/>
        <pc:sldMkLst>
          <pc:docMk/>
          <pc:sldMk cId="448954895" sldId="276"/>
        </pc:sldMkLst>
      </pc:sldChg>
      <pc:sldChg chg="addSp delSp modSp new mod ord">
        <pc:chgData name="Vincenzo Mauro Cannizzo" userId="f92e2bfe9a552b74" providerId="LiveId" clId="{8A63BFE7-32E4-4F25-B673-3C5F95CBDCE5}" dt="2024-01-16T18:48:05.432" v="2081" actId="20577"/>
        <pc:sldMkLst>
          <pc:docMk/>
          <pc:sldMk cId="3087831028" sldId="277"/>
        </pc:sldMkLst>
      </pc:sldChg>
      <pc:sldChg chg="addSp delSp modSp new mod">
        <pc:chgData name="Vincenzo Mauro Cannizzo" userId="f92e2bfe9a552b74" providerId="LiveId" clId="{8A63BFE7-32E4-4F25-B673-3C5F95CBDCE5}" dt="2024-01-24T13:35:34.080" v="3020"/>
        <pc:sldMkLst>
          <pc:docMk/>
          <pc:sldMk cId="1641424854" sldId="278"/>
        </pc:sldMkLst>
      </pc:sldChg>
      <pc:sldChg chg="addSp delSp modSp new mod">
        <pc:chgData name="Vincenzo Mauro Cannizzo" userId="f92e2bfe9a552b74" providerId="LiveId" clId="{8A63BFE7-32E4-4F25-B673-3C5F95CBDCE5}" dt="2024-01-16T19:25:55.799" v="2892" actId="21"/>
        <pc:sldMkLst>
          <pc:docMk/>
          <pc:sldMk cId="802594835" sldId="279"/>
        </pc:sldMkLst>
      </pc:sldChg>
      <pc:sldChg chg="addSp delSp modSp new mod">
        <pc:chgData name="Vincenzo Mauro Cannizzo" userId="f92e2bfe9a552b74" providerId="LiveId" clId="{8A63BFE7-32E4-4F25-B673-3C5F95CBDCE5}" dt="2024-01-24T13:35:18.200" v="3019" actId="1076"/>
        <pc:sldMkLst>
          <pc:docMk/>
          <pc:sldMk cId="3153267488" sldId="280"/>
        </pc:sldMkLst>
      </pc:sldChg>
      <pc:sldChg chg="addSp delSp modSp new mod ord">
        <pc:chgData name="Vincenzo Mauro Cannizzo" userId="f92e2bfe9a552b74" providerId="LiveId" clId="{8A63BFE7-32E4-4F25-B673-3C5F95CBDCE5}" dt="2024-01-24T13:36:03.001" v="3024" actId="1076"/>
        <pc:sldMkLst>
          <pc:docMk/>
          <pc:sldMk cId="1926514197" sldId="281"/>
        </pc:sldMkLst>
      </pc:sldChg>
      <pc:sldChg chg="addSp delSp modSp new mod">
        <pc:chgData name="Vincenzo Mauro Cannizzo" userId="f92e2bfe9a552b74" providerId="LiveId" clId="{8A63BFE7-32E4-4F25-B673-3C5F95CBDCE5}" dt="2024-01-24T13:36:22.044" v="3026" actId="1076"/>
        <pc:sldMkLst>
          <pc:docMk/>
          <pc:sldMk cId="2636277082" sldId="282"/>
        </pc:sldMkLst>
      </pc:sldChg>
      <pc:sldChg chg="addSp delSp modSp new mod">
        <pc:chgData name="Vincenzo Mauro Cannizzo" userId="f92e2bfe9a552b74" providerId="LiveId" clId="{8A63BFE7-32E4-4F25-B673-3C5F95CBDCE5}" dt="2024-01-24T13:36:31.338" v="3027"/>
        <pc:sldMkLst>
          <pc:docMk/>
          <pc:sldMk cId="1495741897" sldId="283"/>
        </pc:sldMkLst>
      </pc:sldChg>
      <pc:sldChg chg="addSp delSp modSp new mod">
        <pc:chgData name="Vincenzo Mauro Cannizzo" userId="f92e2bfe9a552b74" providerId="LiveId" clId="{8A63BFE7-32E4-4F25-B673-3C5F95CBDCE5}" dt="2024-01-16T19:23:26.516" v="2879" actId="1076"/>
        <pc:sldMkLst>
          <pc:docMk/>
          <pc:sldMk cId="1757766765" sldId="284"/>
        </pc:sldMkLst>
      </pc:sldChg>
      <pc:sldChg chg="addSp delSp modSp new mod">
        <pc:chgData name="Vincenzo Mauro Cannizzo" userId="f92e2bfe9a552b74" providerId="LiveId" clId="{8A63BFE7-32E4-4F25-B673-3C5F95CBDCE5}" dt="2024-01-24T13:46:43.676" v="3076" actId="20577"/>
        <pc:sldMkLst>
          <pc:docMk/>
          <pc:sldMk cId="2847332989" sldId="285"/>
        </pc:sldMkLst>
      </pc:sldChg>
      <pc:sldChg chg="addSp delSp modSp new mod ord">
        <pc:chgData name="Vincenzo Mauro Cannizzo" userId="f92e2bfe9a552b74" providerId="LiveId" clId="{8A63BFE7-32E4-4F25-B673-3C5F95CBDCE5}" dt="2024-01-16T19:36:01.655" v="2998"/>
        <pc:sldMkLst>
          <pc:docMk/>
          <pc:sldMk cId="201579350" sldId="286"/>
        </pc:sldMkLst>
      </pc:sldChg>
      <pc:sldChg chg="addSp delSp modSp new mod">
        <pc:chgData name="Vincenzo Mauro Cannizzo" userId="f92e2bfe9a552b74" providerId="LiveId" clId="{8A63BFE7-32E4-4F25-B673-3C5F95CBDCE5}" dt="2024-01-16T19:32:25.648" v="2973" actId="14100"/>
        <pc:sldMkLst>
          <pc:docMk/>
          <pc:sldMk cId="2154475067" sldId="287"/>
        </pc:sldMkLst>
      </pc:sldChg>
      <pc:sldChg chg="addSp delSp modSp new mod">
        <pc:chgData name="Vincenzo Mauro Cannizzo" userId="f92e2bfe9a552b74" providerId="LiveId" clId="{8A63BFE7-32E4-4F25-B673-3C5F95CBDCE5}" dt="2024-01-16T19:36:11.762" v="2999"/>
        <pc:sldMkLst>
          <pc:docMk/>
          <pc:sldMk cId="4175993425" sldId="288"/>
        </pc:sldMkLst>
      </pc:sldChg>
      <pc:sldChg chg="addSp delSp modSp new mod">
        <pc:chgData name="Vincenzo Mauro Cannizzo" userId="f92e2bfe9a552b74" providerId="LiveId" clId="{8A63BFE7-32E4-4F25-B673-3C5F95CBDCE5}" dt="2024-01-16T19:44:39.744" v="3005" actId="1076"/>
        <pc:sldMkLst>
          <pc:docMk/>
          <pc:sldMk cId="1614834967" sldId="289"/>
        </pc:sldMkLst>
      </pc:sldChg>
      <pc:sldChg chg="addSp delSp modSp new mod modAnim">
        <pc:chgData name="Vincenzo Mauro Cannizzo" userId="f92e2bfe9a552b74" providerId="LiveId" clId="{8A63BFE7-32E4-4F25-B673-3C5F95CBDCE5}" dt="2024-01-26T08:20:52.576" v="3113"/>
        <pc:sldMkLst>
          <pc:docMk/>
          <pc:sldMk cId="1300105610" sldId="2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28/01/2025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8257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Il combustibile </a:t>
            </a:r>
            <a:r>
              <a:rPr lang="en-US" sz="1200" dirty="0" err="1"/>
              <a:t>più</a:t>
            </a:r>
            <a:r>
              <a:rPr lang="en-US" sz="1200" dirty="0"/>
              <a:t> </a:t>
            </a:r>
            <a:r>
              <a:rPr lang="en-US" sz="1200" dirty="0" err="1"/>
              <a:t>efficiente</a:t>
            </a:r>
            <a:r>
              <a:rPr lang="en-US" sz="1200" dirty="0"/>
              <a:t> è il gas </a:t>
            </a:r>
            <a:r>
              <a:rPr lang="en-US" sz="1200" dirty="0" err="1"/>
              <a:t>naturale</a:t>
            </a:r>
            <a:r>
              <a:rPr lang="en-US" sz="1200" dirty="0"/>
              <a:t>, </a:t>
            </a:r>
            <a:r>
              <a:rPr lang="en-US" sz="1200" dirty="0" err="1"/>
              <a:t>seguito</a:t>
            </a:r>
            <a:r>
              <a:rPr lang="en-US" sz="1200" dirty="0"/>
              <a:t> da </a:t>
            </a:r>
            <a:r>
              <a:rPr lang="en-US" sz="1200" dirty="0" err="1"/>
              <a:t>petrolio</a:t>
            </a:r>
            <a:r>
              <a:rPr lang="en-US" sz="1200" dirty="0"/>
              <a:t> e </a:t>
            </a:r>
            <a:r>
              <a:rPr lang="en-US" sz="1200" dirty="0" err="1"/>
              <a:t>carbone</a:t>
            </a: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9220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2788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L’accumulo, in assenza di ossigeno e in specifiche condizioni di temperatura e pressione, di grandi quantità di sostanze organiche vegetali, in 100-400 My ha dato origine a CARBONE (da foreste), PETROLIO e GAS (da alghe e plancton).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Dati i tempi lunghi di formazione, quelli che stiamo estraendo si sono formati al tempo dei dinosauri.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058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Il numero di giacimenti di petrolio scoperti e utilizzati ha raggiunto il suo massimo negli anni ‘60. Si esaurirà in circa 50 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Successivamente, nonostante la disponibilità di tecnologie di ricerca più avanzate, in grado di raggiungere maggiori profondità e di permettere l’estrazione di riserve polari o del cosiddetto «</a:t>
            </a:r>
            <a:r>
              <a:rPr lang="it-IT" dirty="0" err="1"/>
              <a:t>shale</a:t>
            </a:r>
            <a:r>
              <a:rPr lang="it-IT" dirty="0"/>
              <a:t> oil» (petrolio estratto da roccia), c’è stato un progressivo disinteresse a cercare nuovi giacimenti, a favore di fonti di energia meno inquinanti.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2187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44204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429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2708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388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1313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8617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28/01/2025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28/01/2025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raiplay.it/video/2022/11/Pianeta-energia-il-petrolio---Geo-07112022-1439110f-47af-4be0-863f-ad34c7332f09.htm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F5E4755-669C-86A4-5021-84077D49F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6096733" y="-136468"/>
            <a:ext cx="6095267" cy="68579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194180" y="2150748"/>
            <a:ext cx="6680579" cy="2133600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I CARBURANTI FOSSILI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9D54BE8E-322B-09D8-4AF1-CE8A7C9E5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it-IT" sz="2400" dirty="0"/>
              <a:t>Petrolio – Gas Naturale - Carbone 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810135" y="6215062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Fonte</a:t>
            </a:r>
            <a:r>
              <a:rPr lang="it-IT"/>
              <a:t>: EURESIS.ORG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80E937-193A-14BD-D309-1D4EE678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Quanti idrocarburi ci sono ancora?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95B58C-79E9-6686-458A-733C90B7FC6C}"/>
              </a:ext>
            </a:extLst>
          </p:cNvPr>
          <p:cNvSpPr txBox="1"/>
          <p:nvPr/>
        </p:nvSpPr>
        <p:spPr>
          <a:xfrm>
            <a:off x="296214" y="2363273"/>
            <a:ext cx="11372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Per rispondere a questa domanda bisogna tenere in considerazione molti fattori:</a:t>
            </a:r>
          </a:p>
          <a:p>
            <a:endParaRPr lang="it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L’economicità di un progetto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Le legislazioni vigenti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I limiti tecnologici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E10C88-E73C-A814-643D-E9FF2F266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0259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Disponibilità e utilizzo - PETROLIO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A61E4E1-49AD-3CBF-A97C-A33E7876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64" y="2103674"/>
            <a:ext cx="8995296" cy="463352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351228A-E70D-35FE-2AEB-B7C02FD8B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4198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DA83AC-DB96-91BE-CE14-E5426D8D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Riserve di petrolio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EC37F3-2A73-189F-3BC9-7751852AA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6383" y="-6594"/>
            <a:ext cx="11682445" cy="651731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B1C68B-2BEA-6052-C528-6351CBF88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82167" y="114656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0F4728-84A8-AD52-4E8C-73FE98C6EC44}"/>
              </a:ext>
            </a:extLst>
          </p:cNvPr>
          <p:cNvSpPr txBox="1"/>
          <p:nvPr/>
        </p:nvSpPr>
        <p:spPr>
          <a:xfrm>
            <a:off x="9704918" y="651071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Fonte ENI</a:t>
            </a:r>
          </a:p>
        </p:txBody>
      </p:sp>
    </p:spTree>
    <p:extLst>
      <p:ext uri="{BB962C8B-B14F-4D97-AF65-F5344CB8AC3E}">
        <p14:creationId xmlns:p14="http://schemas.microsoft.com/office/powerpoint/2010/main" val="315326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39A35-0606-7D88-DC0A-D9B32350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4" y="778985"/>
            <a:ext cx="9613861" cy="1080938"/>
          </a:xfrm>
        </p:spPr>
        <p:txBody>
          <a:bodyPr>
            <a:normAutofit/>
          </a:bodyPr>
          <a:lstStyle/>
          <a:p>
            <a:r>
              <a:rPr lang="it-IT" sz="2800" dirty="0"/>
              <a:t>Per quanti anni ancora?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9167E45-032A-9377-4BC1-E8DCABF69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497" y="476518"/>
            <a:ext cx="8216503" cy="5904964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1E1B69-3A5A-7092-EF63-355D28998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493616" y="12128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A007BD-ACCD-FBE1-2416-5A871A96C3E9}"/>
              </a:ext>
            </a:extLst>
          </p:cNvPr>
          <p:cNvSpPr txBox="1"/>
          <p:nvPr/>
        </p:nvSpPr>
        <p:spPr>
          <a:xfrm>
            <a:off x="9704918" y="651071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Fonte ENI</a:t>
            </a:r>
          </a:p>
        </p:txBody>
      </p:sp>
    </p:spTree>
    <p:extLst>
      <p:ext uri="{BB962C8B-B14F-4D97-AF65-F5344CB8AC3E}">
        <p14:creationId xmlns:p14="http://schemas.microsoft.com/office/powerpoint/2010/main" val="164142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B3403-C4AD-406F-6F96-5EFA9078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Disponibilità e utilizzo – GAS NATURALE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0434113-DE5A-2675-3E05-23AE2144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1" y="2066985"/>
            <a:ext cx="9501259" cy="462979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77E4E09-424B-ECF0-2908-71F7AF3A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0364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E97A-FB95-121C-0437-DDF933A4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Disponibilità e utilizzo - CARBONE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9C307E-7A11-E18E-52DF-4EF2FB3B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099836"/>
            <a:ext cx="9221836" cy="46306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C195B9-BABC-65DB-8191-04BD6D358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600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D4B7C-BDC6-0D02-7B89-83EA5F28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Consumo mondiale di fonti primarie fossili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6DAFF0B-A1A4-EEAD-22FA-4A05F1ECD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8543" y="2060811"/>
            <a:ext cx="8714072" cy="4718343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8B3B91-874C-9500-3255-634E0CB0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851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53CD9A-CFD5-4D4C-D098-CF7E95A2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EC4CED-18BB-1B30-6142-4CE94FFDA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063"/>
            <a:ext cx="12192000" cy="6889064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022056-C201-05B1-7359-8105D97CC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543" y="56772"/>
            <a:ext cx="1633870" cy="18411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B9943B-798E-3DB0-9738-2B31BDE1EE9E}"/>
              </a:ext>
            </a:extLst>
          </p:cNvPr>
          <p:cNvSpPr txBox="1"/>
          <p:nvPr/>
        </p:nvSpPr>
        <p:spPr>
          <a:xfrm>
            <a:off x="10773864" y="643189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ighlight>
                  <a:srgbClr val="FFFF00"/>
                </a:highlight>
              </a:rPr>
              <a:t>Fonte ENI</a:t>
            </a:r>
          </a:p>
        </p:txBody>
      </p:sp>
    </p:spTree>
    <p:extLst>
      <p:ext uri="{BB962C8B-B14F-4D97-AF65-F5344CB8AC3E}">
        <p14:creationId xmlns:p14="http://schemas.microsoft.com/office/powerpoint/2010/main" val="192651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0799A5-4925-1E35-6644-AFA63BC14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7740" y="0"/>
            <a:ext cx="9455426" cy="685800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46F6F8-4BF3-204D-D228-72DD63F74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53C3F2-73C6-F9F3-2AEC-79D865D1E2E8}"/>
              </a:ext>
            </a:extLst>
          </p:cNvPr>
          <p:cNvSpPr txBox="1"/>
          <p:nvPr/>
        </p:nvSpPr>
        <p:spPr>
          <a:xfrm>
            <a:off x="10963319" y="628038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ighlight>
                  <a:srgbClr val="FFFF00"/>
                </a:highlight>
              </a:rPr>
              <a:t>Fonte ENI</a:t>
            </a:r>
          </a:p>
        </p:txBody>
      </p:sp>
    </p:spTree>
    <p:extLst>
      <p:ext uri="{BB962C8B-B14F-4D97-AF65-F5344CB8AC3E}">
        <p14:creationId xmlns:p14="http://schemas.microsoft.com/office/powerpoint/2010/main" val="2636277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474FDA-8064-8BE2-6EC1-5CB01E31F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327" y="0"/>
            <a:ext cx="8841346" cy="701084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021D83-8392-C138-3EC6-E92453A5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FF80F6-56CC-8779-4547-12108E742C94}"/>
              </a:ext>
            </a:extLst>
          </p:cNvPr>
          <p:cNvSpPr txBox="1"/>
          <p:nvPr/>
        </p:nvSpPr>
        <p:spPr>
          <a:xfrm>
            <a:off x="10773864" y="643189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ighlight>
                  <a:srgbClr val="FFFF00"/>
                </a:highlight>
              </a:rPr>
              <a:t>Fonte ENI</a:t>
            </a:r>
          </a:p>
        </p:txBody>
      </p:sp>
    </p:spTree>
    <p:extLst>
      <p:ext uri="{BB962C8B-B14F-4D97-AF65-F5344CB8AC3E}">
        <p14:creationId xmlns:p14="http://schemas.microsoft.com/office/powerpoint/2010/main" val="149574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99764-7BCA-A17C-4278-95565A2C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formano i giacimenti</a:t>
            </a:r>
          </a:p>
        </p:txBody>
      </p:sp>
      <p:pic>
        <p:nvPicPr>
          <p:cNvPr id="4" name="La formazione di un giacimento di petrolio (tratto da Il racconto della Terra)">
            <a:hlinkClick r:id="" action="ppaction://media"/>
            <a:extLst>
              <a:ext uri="{FF2B5EF4-FFF2-40B4-BE49-F238E27FC236}">
                <a16:creationId xmlns:a16="http://schemas.microsoft.com/office/drawing/2014/main" id="{C8CD60BC-02B9-E5DF-5C38-6D42DFE5FE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372" y="2143617"/>
            <a:ext cx="8055735" cy="4531601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FE13C3A-00C5-F2AD-1F8D-44FDB7601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010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ADA54-2CCC-FED1-B3A5-C54E0319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93" y="739417"/>
            <a:ext cx="10318237" cy="1080938"/>
          </a:xfrm>
        </p:spPr>
        <p:txBody>
          <a:bodyPr/>
          <a:lstStyle/>
          <a:p>
            <a:r>
              <a:rPr lang="it-IT" dirty="0"/>
              <a:t>Andamento dei consumi pro-capite di petrolio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C88D673-DE46-A875-FF6B-4E2104719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09" y="2320849"/>
            <a:ext cx="12007782" cy="339271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EC8DEA-D582-DBCA-BD30-638DD62AD534}"/>
              </a:ext>
            </a:extLst>
          </p:cNvPr>
          <p:cNvSpPr txBox="1"/>
          <p:nvPr/>
        </p:nvSpPr>
        <p:spPr>
          <a:xfrm>
            <a:off x="10032642" y="6214056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(barili di petrolio)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DD7023-A482-5E56-185B-7944A5536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5776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59842-5A25-382F-F7D8-229A90EC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Combustibili</a:t>
            </a:r>
            <a:r>
              <a:rPr lang="en-US" dirty="0"/>
              <a:t> </a:t>
            </a:r>
            <a:r>
              <a:rPr lang="en-US" dirty="0" err="1"/>
              <a:t>fossili</a:t>
            </a:r>
            <a:br>
              <a:rPr lang="en-US" dirty="0"/>
            </a:br>
            <a:r>
              <a:rPr lang="en-US" b="1" dirty="0" err="1">
                <a:solidFill>
                  <a:srgbClr val="FF0000"/>
                </a:solidFill>
              </a:rPr>
              <a:t>Vantaggi</a:t>
            </a:r>
            <a:r>
              <a:rPr lang="en-US" dirty="0"/>
              <a:t>: alto </a:t>
            </a:r>
            <a:r>
              <a:rPr lang="en-US" dirty="0" err="1"/>
              <a:t>valore</a:t>
            </a:r>
            <a:r>
              <a:rPr lang="en-US" dirty="0"/>
              <a:t> </a:t>
            </a:r>
            <a:r>
              <a:rPr lang="en-US" dirty="0" err="1"/>
              <a:t>energetico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BF577E-5175-D374-622A-50CA929A460A}"/>
              </a:ext>
            </a:extLst>
          </p:cNvPr>
          <p:cNvSpPr txBox="1"/>
          <p:nvPr/>
        </p:nvSpPr>
        <p:spPr>
          <a:xfrm>
            <a:off x="680321" y="2336873"/>
            <a:ext cx="6423211" cy="297893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L’energia </a:t>
            </a:r>
            <a:r>
              <a:rPr lang="en-US" sz="2400" dirty="0" err="1"/>
              <a:t>estraibile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la </a:t>
            </a:r>
            <a:r>
              <a:rPr lang="en-US" sz="2400" dirty="0" err="1"/>
              <a:t>combustione</a:t>
            </a:r>
            <a:r>
              <a:rPr lang="en-US" sz="2400" dirty="0"/>
              <a:t> è </a:t>
            </a:r>
            <a:r>
              <a:rPr lang="en-US" sz="2400" dirty="0" err="1"/>
              <a:t>quella</a:t>
            </a:r>
            <a:r>
              <a:rPr lang="en-US" sz="2400" dirty="0"/>
              <a:t> </a:t>
            </a:r>
            <a:r>
              <a:rPr lang="en-US" sz="2400" dirty="0" err="1"/>
              <a:t>immagazinata</a:t>
            </a:r>
            <a:r>
              <a:rPr lang="en-US" sz="2400" dirty="0"/>
              <a:t> nei </a:t>
            </a:r>
            <a:r>
              <a:rPr lang="en-US" sz="2400" dirty="0" err="1"/>
              <a:t>legami</a:t>
            </a:r>
            <a:r>
              <a:rPr lang="en-US" sz="2400" dirty="0"/>
              <a:t> </a:t>
            </a:r>
            <a:r>
              <a:rPr lang="en-US" sz="2400" dirty="0" err="1"/>
              <a:t>chimici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compongono</a:t>
            </a:r>
            <a:r>
              <a:rPr lang="en-US" sz="2400" dirty="0"/>
              <a:t> il </a:t>
            </a:r>
            <a:r>
              <a:rPr lang="en-US" sz="2400" dirty="0" err="1"/>
              <a:t>materiale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brucia</a:t>
            </a:r>
            <a:r>
              <a:rPr lang="en-US" sz="2400" dirty="0"/>
              <a:t>.</a:t>
            </a:r>
          </a:p>
          <a:p>
            <a:pPr marL="22860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860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è </a:t>
            </a:r>
            <a:r>
              <a:rPr lang="en-US" sz="2400" dirty="0" err="1"/>
              <a:t>elevato</a:t>
            </a:r>
            <a:r>
              <a:rPr lang="en-US" sz="2400" dirty="0"/>
              <a:t> il </a:t>
            </a:r>
            <a:r>
              <a:rPr lang="en-US" sz="2400" dirty="0" err="1"/>
              <a:t>rapporto</a:t>
            </a:r>
            <a:r>
              <a:rPr lang="en-US" sz="2400" dirty="0"/>
              <a:t> H/C (</a:t>
            </a:r>
            <a:r>
              <a:rPr lang="en-US" sz="2400" dirty="0" err="1"/>
              <a:t>Idrogeno</a:t>
            </a:r>
            <a:r>
              <a:rPr lang="en-US" sz="2400" dirty="0"/>
              <a:t>/</a:t>
            </a:r>
            <a:r>
              <a:rPr lang="en-US" sz="2400" dirty="0" err="1"/>
              <a:t>Carbonio</a:t>
            </a:r>
            <a:r>
              <a:rPr lang="en-US" sz="2400" dirty="0"/>
              <a:t>) </a:t>
            </a:r>
            <a:r>
              <a:rPr lang="en-US" sz="2400" dirty="0" err="1"/>
              <a:t>nel</a:t>
            </a:r>
            <a:r>
              <a:rPr lang="en-US" sz="2400" dirty="0"/>
              <a:t> combustibile </a:t>
            </a:r>
            <a:r>
              <a:rPr lang="en-US" sz="2400" dirty="0" err="1"/>
              <a:t>fossile</a:t>
            </a:r>
            <a:r>
              <a:rPr lang="en-US" sz="2400" dirty="0"/>
              <a:t>, tanto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sarà</a:t>
            </a:r>
            <a:r>
              <a:rPr lang="en-US" sz="2400" dirty="0"/>
              <a:t> </a:t>
            </a:r>
            <a:r>
              <a:rPr lang="en-US" sz="2400" dirty="0" err="1"/>
              <a:t>grande</a:t>
            </a:r>
            <a:r>
              <a:rPr lang="en-US" sz="2400" dirty="0"/>
              <a:t> la </a:t>
            </a:r>
            <a:r>
              <a:rPr lang="en-US" sz="2400" dirty="0" err="1"/>
              <a:t>quantità</a:t>
            </a:r>
            <a:r>
              <a:rPr lang="en-US" sz="2400" dirty="0"/>
              <a:t> di </a:t>
            </a:r>
            <a:r>
              <a:rPr lang="en-US" sz="2400" dirty="0" err="1"/>
              <a:t>energia</a:t>
            </a:r>
            <a:r>
              <a:rPr lang="en-US" sz="2400" dirty="0"/>
              <a:t> </a:t>
            </a:r>
            <a:r>
              <a:rPr lang="en-US" sz="2400" dirty="0" err="1"/>
              <a:t>ricavabile</a:t>
            </a:r>
            <a:r>
              <a:rPr lang="en-US" sz="2400" dirty="0"/>
              <a:t> dalla </a:t>
            </a:r>
            <a:r>
              <a:rPr lang="en-US" sz="2400" dirty="0" err="1"/>
              <a:t>combustione</a:t>
            </a:r>
            <a:r>
              <a:rPr lang="en-US" sz="2400" dirty="0"/>
              <a:t> e tanto </a:t>
            </a:r>
            <a:r>
              <a:rPr lang="en-US" sz="2400" dirty="0" err="1"/>
              <a:t>meno</a:t>
            </a:r>
            <a:r>
              <a:rPr lang="en-US" sz="2400" dirty="0"/>
              <a:t> </a:t>
            </a:r>
            <a:r>
              <a:rPr lang="en-US" sz="2400" dirty="0" err="1"/>
              <a:t>sarà</a:t>
            </a:r>
            <a:r>
              <a:rPr lang="en-US" sz="2400" dirty="0"/>
              <a:t> la </a:t>
            </a:r>
            <a:r>
              <a:rPr lang="en-US" sz="2400" dirty="0" err="1"/>
              <a:t>quantità</a:t>
            </a:r>
            <a:r>
              <a:rPr lang="en-US" sz="2400" dirty="0"/>
              <a:t> di 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rilasciata</a:t>
            </a:r>
            <a:r>
              <a:rPr lang="en-US" sz="2400" dirty="0"/>
              <a:t> per </a:t>
            </a:r>
            <a:r>
              <a:rPr lang="en-US" sz="2400" dirty="0" err="1"/>
              <a:t>energia</a:t>
            </a:r>
            <a:r>
              <a:rPr lang="en-US" sz="2400" dirty="0"/>
              <a:t> </a:t>
            </a:r>
            <a:r>
              <a:rPr lang="en-US" sz="2400" dirty="0" err="1"/>
              <a:t>prodotta</a:t>
            </a:r>
            <a:r>
              <a:rPr lang="en-US" sz="2400" dirty="0"/>
              <a:t>.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endParaRPr lang="en-US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B5A64E6-0E7A-B9EB-F22E-A5BD5FFE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601" y="2292628"/>
            <a:ext cx="4055753" cy="1850593"/>
          </a:xfrm>
          <a:prstGeom prst="rect">
            <a:avLst/>
          </a:prstGeom>
          <a:noFill/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48EFAF-7968-D6E1-F23A-F530B939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601" y="4204440"/>
            <a:ext cx="4055753" cy="2461996"/>
          </a:xfrm>
          <a:prstGeom prst="rect">
            <a:avLst/>
          </a:prstGeom>
          <a:noFill/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88ABB6D-C343-12D8-8916-8702C841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0372" y="6301314"/>
            <a:ext cx="914400" cy="36512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lang="en-US" sz="1050">
                <a:solidFill>
                  <a:schemeClr val="bg1">
                    <a:lumMod val="65000"/>
                    <a:lumOff val="35000"/>
                  </a:schemeClr>
                </a:solidFill>
                <a:latin typeface="Trebuchet MS" panose="020B0603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en-US" sz="1050" dirty="0">
              <a:solidFill>
                <a:schemeClr val="bg1">
                  <a:lumMod val="65000"/>
                  <a:lumOff val="35000"/>
                </a:schemeClr>
              </a:solidFill>
              <a:latin typeface="Trebuchet MS" panose="020B0603020202020204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560B25C-E9ED-0839-8328-5303251E5C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0392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38352-FCB4-02F4-535D-58DC8B32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Combustibili fossili</a:t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Svantaggi</a:t>
            </a:r>
            <a:r>
              <a:rPr lang="it-IT" dirty="0"/>
              <a:t>: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B28105-1A8E-BD8D-0671-5C9C5B69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86" y="2445325"/>
            <a:ext cx="5542315" cy="4255725"/>
          </a:xfrm>
        </p:spPr>
        <p:txBody>
          <a:bodyPr>
            <a:noAutofit/>
          </a:bodyPr>
          <a:lstStyle/>
          <a:p>
            <a:r>
              <a:rPr lang="it-IT" sz="2000" dirty="0"/>
              <a:t>Emissione di </a:t>
            </a:r>
            <a:r>
              <a:rPr lang="en-US" sz="2000" dirty="0"/>
              <a:t>CO</a:t>
            </a:r>
            <a:r>
              <a:rPr lang="en-US" sz="2000" baseline="-25000" dirty="0"/>
              <a:t>2 </a:t>
            </a:r>
            <a:r>
              <a:rPr lang="en-US" sz="2000" dirty="0"/>
              <a:t> e di </a:t>
            </a:r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residui</a:t>
            </a:r>
            <a:r>
              <a:rPr lang="en-US" sz="2000" dirty="0"/>
              <a:t> </a:t>
            </a:r>
            <a:r>
              <a:rPr lang="en-US" sz="2000" dirty="0" err="1"/>
              <a:t>incombusti</a:t>
            </a:r>
            <a:r>
              <a:rPr lang="en-US" sz="2000" dirty="0"/>
              <a:t> in </a:t>
            </a:r>
            <a:r>
              <a:rPr lang="en-US" sz="2000" dirty="0" err="1"/>
              <a:t>atmosfera</a:t>
            </a:r>
            <a:r>
              <a:rPr lang="en-US" sz="2000" dirty="0"/>
              <a:t>;</a:t>
            </a:r>
          </a:p>
          <a:p>
            <a:r>
              <a:rPr lang="en-US" sz="2000" dirty="0" err="1"/>
              <a:t>Limitatezza</a:t>
            </a:r>
            <a:r>
              <a:rPr lang="en-US" sz="2000" dirty="0"/>
              <a:t> di </a:t>
            </a:r>
            <a:r>
              <a:rPr lang="en-US" sz="2000" dirty="0" err="1"/>
              <a:t>queste</a:t>
            </a:r>
            <a:r>
              <a:rPr lang="en-US" sz="2000" dirty="0"/>
              <a:t> </a:t>
            </a:r>
            <a:r>
              <a:rPr lang="en-US" sz="2000" dirty="0" err="1"/>
              <a:t>risorse</a:t>
            </a:r>
            <a:r>
              <a:rPr lang="en-US" sz="2000" dirty="0"/>
              <a:t> </a:t>
            </a:r>
            <a:r>
              <a:rPr lang="en-US" sz="2000" dirty="0" err="1"/>
              <a:t>naturali</a:t>
            </a:r>
            <a:r>
              <a:rPr lang="en-US" sz="2000" dirty="0"/>
              <a:t>;</a:t>
            </a:r>
          </a:p>
          <a:p>
            <a:r>
              <a:rPr lang="en-US" sz="2000" dirty="0" err="1"/>
              <a:t>Formazione</a:t>
            </a:r>
            <a:r>
              <a:rPr lang="en-US" sz="2000" dirty="0"/>
              <a:t> di </a:t>
            </a:r>
            <a:r>
              <a:rPr lang="en-US" sz="2000" dirty="0" err="1"/>
              <a:t>piogge</a:t>
            </a:r>
            <a:r>
              <a:rPr lang="en-US" sz="2000" dirty="0"/>
              <a:t> </a:t>
            </a:r>
            <a:r>
              <a:rPr lang="en-US" sz="2000" dirty="0" err="1"/>
              <a:t>acide</a:t>
            </a:r>
            <a:r>
              <a:rPr lang="en-US" sz="2000" dirty="0"/>
              <a:t> a causa dei </a:t>
            </a:r>
            <a:r>
              <a:rPr lang="en-US" sz="2000" dirty="0" err="1"/>
              <a:t>residui</a:t>
            </a:r>
            <a:r>
              <a:rPr lang="en-US" sz="2000" dirty="0"/>
              <a:t> di </a:t>
            </a:r>
            <a:r>
              <a:rPr lang="en-US" sz="2000" dirty="0" err="1"/>
              <a:t>zolfo</a:t>
            </a:r>
            <a:r>
              <a:rPr lang="en-US" sz="2000" dirty="0"/>
              <a:t> </a:t>
            </a:r>
            <a:r>
              <a:rPr lang="en-US" sz="2000" dirty="0" err="1"/>
              <a:t>presente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</a:t>
            </a:r>
            <a:r>
              <a:rPr lang="en-US" sz="2000" dirty="0" err="1"/>
              <a:t>carbone</a:t>
            </a:r>
            <a:r>
              <a:rPr lang="en-US" sz="2000" dirty="0"/>
              <a:t>;</a:t>
            </a:r>
          </a:p>
          <a:p>
            <a:r>
              <a:rPr lang="en-US" sz="2000" u="sng" dirty="0" err="1"/>
              <a:t>Possibile</a:t>
            </a:r>
            <a:r>
              <a:rPr lang="en-US" sz="2000" u="sng" dirty="0"/>
              <a:t> </a:t>
            </a:r>
            <a:r>
              <a:rPr lang="en-US" sz="2000" u="sng" dirty="0" err="1"/>
              <a:t>dissesto</a:t>
            </a:r>
            <a:r>
              <a:rPr lang="en-US" sz="2000" u="sng" dirty="0"/>
              <a:t> </a:t>
            </a:r>
            <a:r>
              <a:rPr lang="en-US" sz="2000" u="sng" dirty="0" err="1"/>
              <a:t>idrogeologico</a:t>
            </a:r>
            <a:r>
              <a:rPr lang="en-US" sz="2000" dirty="0"/>
              <a:t>: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moderni</a:t>
            </a:r>
            <a:r>
              <a:rPr lang="en-US" sz="2000" dirty="0"/>
              <a:t> </a:t>
            </a:r>
            <a:r>
              <a:rPr lang="en-US" sz="2000" dirty="0" err="1"/>
              <a:t>processi</a:t>
            </a:r>
            <a:r>
              <a:rPr lang="en-US" sz="2000" dirty="0"/>
              <a:t> di </a:t>
            </a:r>
            <a:r>
              <a:rPr lang="en-US" sz="2000" dirty="0" err="1"/>
              <a:t>estrazione</a:t>
            </a:r>
            <a:r>
              <a:rPr lang="en-US" sz="2000" dirty="0"/>
              <a:t> di </a:t>
            </a:r>
            <a:r>
              <a:rPr lang="en-US" sz="2000" dirty="0" err="1"/>
              <a:t>petrolio</a:t>
            </a:r>
            <a:r>
              <a:rPr lang="en-US" sz="2000" dirty="0"/>
              <a:t> e gas </a:t>
            </a:r>
            <a:r>
              <a:rPr lang="en-US" sz="2000" dirty="0" err="1"/>
              <a:t>attraverso</a:t>
            </a:r>
            <a:r>
              <a:rPr lang="en-US" sz="2000" dirty="0"/>
              <a:t> la </a:t>
            </a:r>
            <a:r>
              <a:rPr lang="en-US" sz="2000" dirty="0" err="1"/>
              <a:t>tecnica</a:t>
            </a:r>
            <a:r>
              <a:rPr lang="en-US" sz="2000" dirty="0"/>
              <a:t> di </a:t>
            </a:r>
            <a:r>
              <a:rPr lang="en-US" sz="2000" dirty="0" err="1"/>
              <a:t>frantumazione</a:t>
            </a:r>
            <a:r>
              <a:rPr lang="en-US" sz="2000" dirty="0"/>
              <a:t> del </a:t>
            </a:r>
            <a:r>
              <a:rPr lang="en-US" sz="2000" dirty="0" err="1"/>
              <a:t>sottosuolo</a:t>
            </a:r>
            <a:r>
              <a:rPr lang="en-US" sz="2000" dirty="0"/>
              <a:t> (fracking) con </a:t>
            </a:r>
            <a:r>
              <a:rPr lang="en-US" sz="2000" dirty="0" err="1"/>
              <a:t>iniezione</a:t>
            </a:r>
            <a:r>
              <a:rPr lang="en-US" sz="2000" dirty="0"/>
              <a:t> di </a:t>
            </a:r>
            <a:r>
              <a:rPr lang="en-US" sz="2000" dirty="0" err="1"/>
              <a:t>acqua</a:t>
            </a:r>
            <a:r>
              <a:rPr lang="en-US" sz="2000" dirty="0"/>
              <a:t> ad </a:t>
            </a:r>
            <a:r>
              <a:rPr lang="en-US" sz="2000" dirty="0" err="1"/>
              <a:t>alta</a:t>
            </a:r>
            <a:r>
              <a:rPr lang="en-US" sz="2000" dirty="0"/>
              <a:t> </a:t>
            </a:r>
            <a:r>
              <a:rPr lang="en-US" sz="2000" dirty="0" err="1"/>
              <a:t>pressione</a:t>
            </a:r>
            <a:r>
              <a:rPr lang="en-US" sz="2000" dirty="0"/>
              <a:t>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provocare</a:t>
            </a:r>
            <a:r>
              <a:rPr lang="en-US" sz="2000" dirty="0"/>
              <a:t> </a:t>
            </a:r>
            <a:r>
              <a:rPr lang="en-US" sz="2000" dirty="0" err="1"/>
              <a:t>dissesto</a:t>
            </a:r>
            <a:r>
              <a:rPr lang="en-US" sz="2000" dirty="0"/>
              <a:t> </a:t>
            </a:r>
            <a:r>
              <a:rPr lang="en-US" sz="2000" dirty="0" err="1"/>
              <a:t>idrogeologico</a:t>
            </a:r>
            <a:r>
              <a:rPr lang="en-US" sz="2000" dirty="0"/>
              <a:t> e </a:t>
            </a:r>
            <a:r>
              <a:rPr lang="en-US" sz="2000" dirty="0" err="1"/>
              <a:t>terremoti</a:t>
            </a:r>
            <a:r>
              <a:rPr lang="en-US" sz="2000" dirty="0"/>
              <a:t> di piccolo </a:t>
            </a:r>
            <a:r>
              <a:rPr lang="en-US" sz="2000" dirty="0" err="1"/>
              <a:t>entità</a:t>
            </a:r>
            <a:r>
              <a:rPr lang="en-US" sz="2000" dirty="0"/>
              <a:t>, </a:t>
            </a:r>
            <a:r>
              <a:rPr lang="en-US" sz="2000" dirty="0" err="1"/>
              <a:t>oltre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inquinare</a:t>
            </a:r>
            <a:r>
              <a:rPr lang="en-US" sz="2000" dirty="0"/>
              <a:t> le </a:t>
            </a:r>
            <a:r>
              <a:rPr lang="en-US" sz="2000" dirty="0" err="1"/>
              <a:t>falde</a:t>
            </a:r>
            <a:r>
              <a:rPr lang="en-US" sz="2000" dirty="0"/>
              <a:t> </a:t>
            </a:r>
            <a:r>
              <a:rPr lang="en-US" sz="2000" dirty="0" err="1"/>
              <a:t>acquifere</a:t>
            </a:r>
            <a:r>
              <a:rPr lang="en-US" sz="2000" dirty="0"/>
              <a:t>.</a:t>
            </a:r>
            <a:endParaRPr lang="it-IT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3E87CE6-6867-9EBD-D2D2-BF8B8B034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magine 4">
            <a:hlinkClick r:id="rId6"/>
            <a:extLst>
              <a:ext uri="{FF2B5EF4-FFF2-40B4-BE49-F238E27FC236}">
                <a16:creationId xmlns:a16="http://schemas.microsoft.com/office/drawing/2014/main" id="{93EE7CD9-4F48-5BA6-AA01-E3D80530D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261" y="891813"/>
            <a:ext cx="1819275" cy="752475"/>
          </a:xfrm>
          <a:prstGeom prst="rect">
            <a:avLst/>
          </a:prstGeom>
        </p:spPr>
      </p:pic>
      <p:pic>
        <p:nvPicPr>
          <p:cNvPr id="3" name="Explainer_ What is fracking">
            <a:hlinkClick r:id="" action="ppaction://media"/>
            <a:extLst>
              <a:ext uri="{FF2B5EF4-FFF2-40B4-BE49-F238E27FC236}">
                <a16:creationId xmlns:a16="http://schemas.microsoft.com/office/drawing/2014/main" id="{34EEE064-5505-6034-FDE8-D62F3A7A8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3464" y="2369994"/>
            <a:ext cx="6658535" cy="44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93DF8-1776-0ACE-C9EF-7CA7941B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stanno facendo le compagnie petrolifere in questo contesto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2D0048-1749-9128-5BD7-D59439C3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64" y="2151093"/>
            <a:ext cx="9613861" cy="4031730"/>
          </a:xfrm>
        </p:spPr>
        <p:txBody>
          <a:bodyPr/>
          <a:lstStyle/>
          <a:p>
            <a:r>
              <a:rPr lang="it-IT" dirty="0"/>
              <a:t>Politiche di basse emissioni (es. zero </a:t>
            </a:r>
            <a:r>
              <a:rPr lang="it-IT" dirty="0" err="1"/>
              <a:t>flaring</a:t>
            </a:r>
            <a:r>
              <a:rPr lang="it-IT" dirty="0"/>
              <a:t>)</a:t>
            </a:r>
          </a:p>
          <a:p>
            <a:r>
              <a:rPr lang="it-IT" dirty="0"/>
              <a:t>Carbon </a:t>
            </a:r>
            <a:r>
              <a:rPr lang="it-IT" dirty="0" err="1"/>
              <a:t>neutrality</a:t>
            </a:r>
            <a:r>
              <a:rPr lang="it-IT" dirty="0"/>
              <a:t> e compensazioni</a:t>
            </a:r>
          </a:p>
          <a:p>
            <a:r>
              <a:rPr lang="it-IT" dirty="0"/>
              <a:t>Cattura del carbonio e stoccaggio</a:t>
            </a:r>
          </a:p>
          <a:p>
            <a:r>
              <a:rPr lang="it-IT" dirty="0"/>
              <a:t>Investimenti nelle nuove energie (ricerca elementi rari, fusione nucleare, geotermia, rinnovabili, biocarburanti, ecc.)</a:t>
            </a:r>
          </a:p>
          <a:p>
            <a:r>
              <a:rPr lang="it-IT" dirty="0"/>
              <a:t>Riorganizzazioni aziendali</a:t>
            </a:r>
          </a:p>
          <a:p>
            <a:r>
              <a:rPr lang="it-IT" dirty="0"/>
              <a:t>Marketing (es. rebranding)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BF8458-C3AB-5CBC-7130-293FBF35E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11F9FF-ECAE-50E8-EF6F-C6A0F7FFB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123" y="4501184"/>
            <a:ext cx="3661670" cy="22969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C81F774-E02E-D931-3168-0702181E8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571" y="5196624"/>
            <a:ext cx="4356031" cy="16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3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53F74-83B8-FC0C-91A7-857DE19E7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compagnie petrolifere a</a:t>
            </a:r>
            <a:br>
              <a:rPr lang="it-IT" dirty="0"/>
            </a:br>
            <a:r>
              <a:rPr lang="it-IT" dirty="0"/>
              <a:t>compagnie energetiche ….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3969933-20C2-E2F3-861F-7FE5474F3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669" y="1974568"/>
            <a:ext cx="10450677" cy="488343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5ECF30-EED5-F54F-4BB1-F99CB98E8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157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C42516-1357-B4E3-4F57-19633834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45897F-F9BB-FA88-FDB2-4ADC73F00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9662"/>
            <a:ext cx="12215919" cy="6867662"/>
          </a:xfrm>
        </p:spPr>
      </p:pic>
    </p:spTree>
    <p:extLst>
      <p:ext uri="{BB962C8B-B14F-4D97-AF65-F5344CB8AC3E}">
        <p14:creationId xmlns:p14="http://schemas.microsoft.com/office/powerpoint/2010/main" val="2154475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51BAE-C1DC-3D07-DF00-7CBEC53D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Cos’è </a:t>
            </a:r>
            <a:r>
              <a:rPr lang="it-IT" dirty="0" err="1"/>
              <a:t>REPowerEU</a:t>
            </a:r>
            <a:r>
              <a:rPr lang="it-IT" dirty="0"/>
              <a:t> 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47BD40-4B6E-97DF-430F-C3350574A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40"/>
          <a:stretch/>
        </p:blipFill>
        <p:spPr>
          <a:xfrm>
            <a:off x="1" y="2381361"/>
            <a:ext cx="12191999" cy="3294694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3E7343-AF5D-36A2-EF66-EC107F909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599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B8A0AEC-781F-D83E-A4F5-5C7B101F7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F4B26B-22BF-42D6-72FA-C5A83534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" y="2095856"/>
            <a:ext cx="10364415" cy="45672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593040-10C7-F541-30CC-AFFEDEB3C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7CEA757-290E-1670-8680-876A3990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Come si formano i giacimenti</a:t>
            </a:r>
          </a:p>
        </p:txBody>
      </p:sp>
    </p:spTree>
    <p:extLst>
      <p:ext uri="{BB962C8B-B14F-4D97-AF65-F5344CB8AC3E}">
        <p14:creationId xmlns:p14="http://schemas.microsoft.com/office/powerpoint/2010/main" val="256029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5F3D84-F690-2FC6-5EFC-145A20638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017" y="1992105"/>
            <a:ext cx="7506863" cy="4784009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FBBE40-D1F3-64C7-65AE-D48789014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8866B26-0C2C-1FE9-DC17-73249DC8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Come si formano i giacimenti</a:t>
            </a:r>
          </a:p>
        </p:txBody>
      </p:sp>
    </p:spTree>
    <p:extLst>
      <p:ext uri="{BB962C8B-B14F-4D97-AF65-F5344CB8AC3E}">
        <p14:creationId xmlns:p14="http://schemas.microsoft.com/office/powerpoint/2010/main" val="411609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2E4EF-2D9A-7646-51FA-5517CD97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Mappa dei bacini sedimentari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0AE8D0-6D05-BEB1-8942-AD31B805E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831" y="2056028"/>
            <a:ext cx="7763231" cy="467914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20EBAB-C23A-352F-2742-6FD3793E8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8670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7450D-C8B1-C2FB-2CCD-5D01409B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cercano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134174-FFF1-A5B8-F6A8-7DD9D3388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85" y="2138980"/>
            <a:ext cx="9613861" cy="3599316"/>
          </a:xfrm>
        </p:spPr>
        <p:txBody>
          <a:bodyPr/>
          <a:lstStyle/>
          <a:p>
            <a:r>
              <a:rPr lang="it-IT" dirty="0"/>
              <a:t>Metodo sismico a riflessione</a:t>
            </a:r>
          </a:p>
          <a:p>
            <a:r>
              <a:rPr lang="it-IT" dirty="0"/>
              <a:t>Perforazioni esplorative - carotaggi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2B4350-463F-3E8A-FAF1-65800F88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D09C37-D682-9C97-F723-A1631EBC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51" y="2231409"/>
            <a:ext cx="6338534" cy="45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A7DC9DE-F88F-0F62-05F9-E3F211BCD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6464"/>
            <a:ext cx="7293797" cy="4871536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312C100-40AF-C83B-BB91-3D24CDE6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Come si cercano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FB4C1EC-3EAB-77C3-43E6-C470331D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CD9C6F-9AC8-BCAB-7F3A-D84F4DA445BA}"/>
              </a:ext>
            </a:extLst>
          </p:cNvPr>
          <p:cNvSpPr txBox="1"/>
          <p:nvPr/>
        </p:nvSpPr>
        <p:spPr>
          <a:xfrm>
            <a:off x="7650051" y="3660819"/>
            <a:ext cx="44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Risultati del metodo sismico </a:t>
            </a:r>
            <a:r>
              <a:rPr lang="it-IT"/>
              <a:t>a riflessione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895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13E001-A39F-FD05-5F7B-419703068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4386"/>
            <a:ext cx="6168980" cy="488361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8506304-7007-DC12-2657-C34B8F9C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Come si cercano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290E96-CD49-E30A-AA16-CAB17024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DD6854-6796-4F52-1801-17AA4E7622D7}"/>
              </a:ext>
            </a:extLst>
          </p:cNvPr>
          <p:cNvSpPr txBox="1"/>
          <p:nvPr/>
        </p:nvSpPr>
        <p:spPr>
          <a:xfrm>
            <a:off x="6709893" y="3654379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Modelli tridimensionali</a:t>
            </a:r>
          </a:p>
        </p:txBody>
      </p:sp>
    </p:spTree>
    <p:extLst>
      <p:ext uri="{BB962C8B-B14F-4D97-AF65-F5344CB8AC3E}">
        <p14:creationId xmlns:p14="http://schemas.microsoft.com/office/powerpoint/2010/main" val="308783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AA0231-2F62-B20A-E9A1-7C5387EF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estraggono</a:t>
            </a:r>
          </a:p>
        </p:txBody>
      </p:sp>
      <p:pic>
        <p:nvPicPr>
          <p:cNvPr id="4" name="Come funziona la piattaforma petrolifera offshore Vega _ Edison">
            <a:hlinkClick r:id="" action="ppaction://media"/>
            <a:extLst>
              <a:ext uri="{FF2B5EF4-FFF2-40B4-BE49-F238E27FC236}">
                <a16:creationId xmlns:a16="http://schemas.microsoft.com/office/drawing/2014/main" id="{234F5FCA-5E2C-0292-89C3-27C1D21B5B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58" y="2009237"/>
            <a:ext cx="8495731" cy="477911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A87212-6E63-D34E-DA1A-0B74BB72E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62" r="1" b="6227"/>
          <a:stretch/>
        </p:blipFill>
        <p:spPr>
          <a:xfrm>
            <a:off x="10558010" y="392952"/>
            <a:ext cx="1633990" cy="18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64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532</Words>
  <Application>Microsoft Office PowerPoint</Application>
  <PresentationFormat>Widescreen</PresentationFormat>
  <Paragraphs>70</Paragraphs>
  <Slides>26</Slides>
  <Notes>12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Calibri</vt:lpstr>
      <vt:lpstr>Trebuchet MS</vt:lpstr>
      <vt:lpstr>TM04033917[[fn=Berlin]]_novariants</vt:lpstr>
      <vt:lpstr>I CARBURANTI FOSSILI</vt:lpstr>
      <vt:lpstr>Come si formano i giacimenti</vt:lpstr>
      <vt:lpstr>Come si formano i giacimenti</vt:lpstr>
      <vt:lpstr>Come si formano i giacimenti</vt:lpstr>
      <vt:lpstr>Mappa dei bacini sedimentari</vt:lpstr>
      <vt:lpstr>Come si cercano</vt:lpstr>
      <vt:lpstr>Come si cercano</vt:lpstr>
      <vt:lpstr>Come si cercano</vt:lpstr>
      <vt:lpstr>Come si estraggono</vt:lpstr>
      <vt:lpstr>Quanti idrocarburi ci sono ancora?</vt:lpstr>
      <vt:lpstr>Disponibilità e utilizzo - PETROLIO</vt:lpstr>
      <vt:lpstr>Riserve di petrolio</vt:lpstr>
      <vt:lpstr>Per quanti anni ancora?</vt:lpstr>
      <vt:lpstr>Disponibilità e utilizzo – GAS NATURALE</vt:lpstr>
      <vt:lpstr>Disponibilità e utilizzo - CARBONE</vt:lpstr>
      <vt:lpstr>Consumo mondiale di fonti primarie fossili</vt:lpstr>
      <vt:lpstr>Presentazione standard di PowerPoint</vt:lpstr>
      <vt:lpstr>Presentazione standard di PowerPoint</vt:lpstr>
      <vt:lpstr>Presentazione standard di PowerPoint</vt:lpstr>
      <vt:lpstr>Andamento dei consumi pro-capite di petrolio</vt:lpstr>
      <vt:lpstr>Combustibili fossili Vantaggi: alto valore energetico</vt:lpstr>
      <vt:lpstr>Combustibili fossili Svantaggi:</vt:lpstr>
      <vt:lpstr>Cosa stanno facendo le compagnie petrolifere in questo contesto ?</vt:lpstr>
      <vt:lpstr>Da compagnie petrolifere a compagnie energetiche ….</vt:lpstr>
      <vt:lpstr>Presentazione standard di PowerPoint</vt:lpstr>
      <vt:lpstr>Cos’è REPowerEU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Vincenzo Mauro Cannizzo</cp:lastModifiedBy>
  <cp:revision>5</cp:revision>
  <dcterms:created xsi:type="dcterms:W3CDTF">2023-01-27T08:21:47Z</dcterms:created>
  <dcterms:modified xsi:type="dcterms:W3CDTF">2025-01-28T12:40:39Z</dcterms:modified>
</cp:coreProperties>
</file>