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5" r:id="rId3"/>
    <p:sldId id="267" r:id="rId4"/>
    <p:sldId id="266" r:id="rId5"/>
    <p:sldId id="268" r:id="rId6"/>
  </p:sldIdLst>
  <p:sldSz cx="12192000" cy="6858000"/>
  <p:notesSz cx="6858000" cy="9144000"/>
  <p:defaultTextStyle>
    <a:defPPr rtl="0"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3441AD-7DFD-43D8-B6BD-FE42E016569C}" v="7" dt="2023-12-30T16:02:00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4" autoAdjust="0"/>
    <p:restoredTop sz="76034" autoAdjust="0"/>
  </p:normalViewPr>
  <p:slideViewPr>
    <p:cSldViewPr snapToGrid="0">
      <p:cViewPr varScale="1">
        <p:scale>
          <a:sx n="74" d="100"/>
          <a:sy n="74" d="100"/>
        </p:scale>
        <p:origin x="645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418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enzo Mauro Cannizzo" userId="f92e2bfe9a552b74" providerId="LiveId" clId="{193441AD-7DFD-43D8-B6BD-FE42E016569C}"/>
    <pc:docChg chg="undo custSel delSld modSld">
      <pc:chgData name="Vincenzo Mauro Cannizzo" userId="f92e2bfe9a552b74" providerId="LiveId" clId="{193441AD-7DFD-43D8-B6BD-FE42E016569C}" dt="2024-01-17T13:36:49.734" v="663" actId="115"/>
      <pc:docMkLst>
        <pc:docMk/>
      </pc:docMkLst>
      <pc:sldChg chg="modSp mod">
        <pc:chgData name="Vincenzo Mauro Cannizzo" userId="f92e2bfe9a552b74" providerId="LiveId" clId="{193441AD-7DFD-43D8-B6BD-FE42E016569C}" dt="2024-01-17T13:31:30.032" v="510" actId="20577"/>
        <pc:sldMkLst>
          <pc:docMk/>
          <pc:sldMk cId="4144221" sldId="256"/>
        </pc:sldMkLst>
        <pc:spChg chg="mod">
          <ac:chgData name="Vincenzo Mauro Cannizzo" userId="f92e2bfe9a552b74" providerId="LiveId" clId="{193441AD-7DFD-43D8-B6BD-FE42E016569C}" dt="2024-01-17T13:31:30.032" v="510" actId="20577"/>
          <ac:spMkLst>
            <pc:docMk/>
            <pc:sldMk cId="4144221" sldId="256"/>
            <ac:spMk id="2" creationId="{00000000-0000-0000-0000-000000000000}"/>
          </ac:spMkLst>
        </pc:spChg>
        <pc:spChg chg="mod">
          <ac:chgData name="Vincenzo Mauro Cannizzo" userId="f92e2bfe9a552b74" providerId="LiveId" clId="{193441AD-7DFD-43D8-B6BD-FE42E016569C}" dt="2024-01-15T09:20:46.748" v="488" actId="20577"/>
          <ac:spMkLst>
            <pc:docMk/>
            <pc:sldMk cId="4144221" sldId="256"/>
            <ac:spMk id="3" creationId="{57BF5137-F7F5-9B0C-7899-FCDCDC18F87D}"/>
          </ac:spMkLst>
        </pc:spChg>
      </pc:sldChg>
      <pc:sldChg chg="modSp mod modNotesTx">
        <pc:chgData name="Vincenzo Mauro Cannizzo" userId="f92e2bfe9a552b74" providerId="LiveId" clId="{193441AD-7DFD-43D8-B6BD-FE42E016569C}" dt="2024-01-17T13:31:56.020" v="511" actId="115"/>
        <pc:sldMkLst>
          <pc:docMk/>
          <pc:sldMk cId="2560292826" sldId="265"/>
        </pc:sldMkLst>
        <pc:spChg chg="mod">
          <ac:chgData name="Vincenzo Mauro Cannizzo" userId="f92e2bfe9a552b74" providerId="LiveId" clId="{193441AD-7DFD-43D8-B6BD-FE42E016569C}" dt="2023-12-30T15:49:21.481" v="50" actId="113"/>
          <ac:spMkLst>
            <pc:docMk/>
            <pc:sldMk cId="2560292826" sldId="265"/>
            <ac:spMk id="2" creationId="{6B9D9239-E40F-0399-ABEF-7F01AE60A2B0}"/>
          </ac:spMkLst>
        </pc:spChg>
        <pc:spChg chg="mod">
          <ac:chgData name="Vincenzo Mauro Cannizzo" userId="f92e2bfe9a552b74" providerId="LiveId" clId="{193441AD-7DFD-43D8-B6BD-FE42E016569C}" dt="2024-01-17T13:31:56.020" v="511" actId="115"/>
          <ac:spMkLst>
            <pc:docMk/>
            <pc:sldMk cId="2560292826" sldId="265"/>
            <ac:spMk id="3" creationId="{4DDE18A3-5E34-597B-5944-BEA0DDA23E6D}"/>
          </ac:spMkLst>
        </pc:spChg>
      </pc:sldChg>
      <pc:sldChg chg="addSp delSp modSp mod modNotesTx">
        <pc:chgData name="Vincenzo Mauro Cannizzo" userId="f92e2bfe9a552b74" providerId="LiveId" clId="{193441AD-7DFD-43D8-B6BD-FE42E016569C}" dt="2024-01-17T13:36:49.734" v="663" actId="115"/>
        <pc:sldMkLst>
          <pc:docMk/>
          <pc:sldMk cId="2141989672" sldId="266"/>
        </pc:sldMkLst>
        <pc:spChg chg="mod">
          <ac:chgData name="Vincenzo Mauro Cannizzo" userId="f92e2bfe9a552b74" providerId="LiveId" clId="{193441AD-7DFD-43D8-B6BD-FE42E016569C}" dt="2023-12-30T15:55:29.103" v="127" actId="113"/>
          <ac:spMkLst>
            <pc:docMk/>
            <pc:sldMk cId="2141989672" sldId="266"/>
            <ac:spMk id="2" creationId="{6B9D9239-E40F-0399-ABEF-7F01AE60A2B0}"/>
          </ac:spMkLst>
        </pc:spChg>
        <pc:spChg chg="mod">
          <ac:chgData name="Vincenzo Mauro Cannizzo" userId="f92e2bfe9a552b74" providerId="LiveId" clId="{193441AD-7DFD-43D8-B6BD-FE42E016569C}" dt="2023-12-30T16:05:57.362" v="254" actId="1076"/>
          <ac:spMkLst>
            <pc:docMk/>
            <pc:sldMk cId="2141989672" sldId="266"/>
            <ac:spMk id="3" creationId="{4DDE18A3-5E34-597B-5944-BEA0DDA23E6D}"/>
          </ac:spMkLst>
        </pc:spChg>
        <pc:spChg chg="add mod">
          <ac:chgData name="Vincenzo Mauro Cannizzo" userId="f92e2bfe9a552b74" providerId="LiveId" clId="{193441AD-7DFD-43D8-B6BD-FE42E016569C}" dt="2023-12-30T16:06:33.030" v="257" actId="115"/>
          <ac:spMkLst>
            <pc:docMk/>
            <pc:sldMk cId="2141989672" sldId="266"/>
            <ac:spMk id="4" creationId="{801D0C73-1FBC-69A9-A9DD-1ADDD9D7287B}"/>
          </ac:spMkLst>
        </pc:spChg>
        <pc:spChg chg="add mod">
          <ac:chgData name="Vincenzo Mauro Cannizzo" userId="f92e2bfe9a552b74" providerId="LiveId" clId="{193441AD-7DFD-43D8-B6BD-FE42E016569C}" dt="2023-12-30T16:06:43.417" v="258" actId="115"/>
          <ac:spMkLst>
            <pc:docMk/>
            <pc:sldMk cId="2141989672" sldId="266"/>
            <ac:spMk id="6" creationId="{B573F00E-C9D1-8DE5-F2FD-D150C01F33AA}"/>
          </ac:spMkLst>
        </pc:spChg>
        <pc:picChg chg="del">
          <ac:chgData name="Vincenzo Mauro Cannizzo" userId="f92e2bfe9a552b74" providerId="LiveId" clId="{193441AD-7DFD-43D8-B6BD-FE42E016569C}" dt="2023-12-30T15:55:31.065" v="128" actId="478"/>
          <ac:picMkLst>
            <pc:docMk/>
            <pc:sldMk cId="2141989672" sldId="266"/>
            <ac:picMk id="5" creationId="{1035E099-C67B-54B0-F771-16D395B9418D}"/>
          </ac:picMkLst>
        </pc:picChg>
        <pc:picChg chg="del">
          <ac:chgData name="Vincenzo Mauro Cannizzo" userId="f92e2bfe9a552b74" providerId="LiveId" clId="{193441AD-7DFD-43D8-B6BD-FE42E016569C}" dt="2023-12-30T15:55:32.910" v="129" actId="478"/>
          <ac:picMkLst>
            <pc:docMk/>
            <pc:sldMk cId="2141989672" sldId="266"/>
            <ac:picMk id="7" creationId="{6B7C95B0-DFA7-F3AA-FA3B-9D27B9A50E1D}"/>
          </ac:picMkLst>
        </pc:picChg>
      </pc:sldChg>
      <pc:sldChg chg="addSp modSp mod modNotesTx">
        <pc:chgData name="Vincenzo Mauro Cannizzo" userId="f92e2bfe9a552b74" providerId="LiveId" clId="{193441AD-7DFD-43D8-B6BD-FE42E016569C}" dt="2024-01-17T13:32:24.769" v="512" actId="115"/>
        <pc:sldMkLst>
          <pc:docMk/>
          <pc:sldMk cId="3596005532" sldId="267"/>
        </pc:sldMkLst>
        <pc:spChg chg="mod">
          <ac:chgData name="Vincenzo Mauro Cannizzo" userId="f92e2bfe9a552b74" providerId="LiveId" clId="{193441AD-7DFD-43D8-B6BD-FE42E016569C}" dt="2023-12-30T15:49:16.095" v="49" actId="113"/>
          <ac:spMkLst>
            <pc:docMk/>
            <pc:sldMk cId="3596005532" sldId="267"/>
            <ac:spMk id="2" creationId="{AB4CE97A-FB95-121C-0437-DDF933A44975}"/>
          </ac:spMkLst>
        </pc:spChg>
        <pc:spChg chg="mod">
          <ac:chgData name="Vincenzo Mauro Cannizzo" userId="f92e2bfe9a552b74" providerId="LiveId" clId="{193441AD-7DFD-43D8-B6BD-FE42E016569C}" dt="2024-01-17T13:32:24.769" v="512" actId="115"/>
          <ac:spMkLst>
            <pc:docMk/>
            <pc:sldMk cId="3596005532" sldId="267"/>
            <ac:spMk id="4" creationId="{EAEEF3F3-EF30-FC6F-9BBB-E201F81ACFA2}"/>
          </ac:spMkLst>
        </pc:spChg>
        <pc:picChg chg="add mod">
          <ac:chgData name="Vincenzo Mauro Cannizzo" userId="f92e2bfe9a552b74" providerId="LiveId" clId="{193441AD-7DFD-43D8-B6BD-FE42E016569C}" dt="2023-12-30T15:53:20.439" v="92" actId="1076"/>
          <ac:picMkLst>
            <pc:docMk/>
            <pc:sldMk cId="3596005532" sldId="267"/>
            <ac:picMk id="2050" creationId="{E8EB5379-7204-5C00-AED6-239BF169B2CC}"/>
          </ac:picMkLst>
        </pc:picChg>
      </pc:sldChg>
      <pc:sldChg chg="addSp delSp modSp mod modNotesTx">
        <pc:chgData name="Vincenzo Mauro Cannizzo" userId="f92e2bfe9a552b74" providerId="LiveId" clId="{193441AD-7DFD-43D8-B6BD-FE42E016569C}" dt="2024-01-14T17:07:22.938" v="487" actId="20577"/>
        <pc:sldMkLst>
          <pc:docMk/>
          <pc:sldMk cId="2303640574" sldId="268"/>
        </pc:sldMkLst>
        <pc:spChg chg="mod">
          <ac:chgData name="Vincenzo Mauro Cannizzo" userId="f92e2bfe9a552b74" providerId="LiveId" clId="{193441AD-7DFD-43D8-B6BD-FE42E016569C}" dt="2023-12-30T16:07:51.563" v="288" actId="113"/>
          <ac:spMkLst>
            <pc:docMk/>
            <pc:sldMk cId="2303640574" sldId="268"/>
            <ac:spMk id="2" creationId="{595B3403-C4AD-406F-6F96-5EFA907895FC}"/>
          </ac:spMkLst>
        </pc:spChg>
        <pc:spChg chg="del">
          <ac:chgData name="Vincenzo Mauro Cannizzo" userId="f92e2bfe9a552b74" providerId="LiveId" clId="{193441AD-7DFD-43D8-B6BD-FE42E016569C}" dt="2023-12-30T16:08:01.990" v="289" actId="478"/>
          <ac:spMkLst>
            <pc:docMk/>
            <pc:sldMk cId="2303640574" sldId="268"/>
            <ac:spMk id="3" creationId="{1F86B0D2-4804-1646-53FE-C3F85FD00464}"/>
          </ac:spMkLst>
        </pc:spChg>
        <pc:spChg chg="add mod">
          <ac:chgData name="Vincenzo Mauro Cannizzo" userId="f92e2bfe9a552b74" providerId="LiveId" clId="{193441AD-7DFD-43D8-B6BD-FE42E016569C}" dt="2023-12-30T16:10:43.062" v="398" actId="1076"/>
          <ac:spMkLst>
            <pc:docMk/>
            <pc:sldMk cId="2303640574" sldId="268"/>
            <ac:spMk id="6" creationId="{20153531-C381-F938-FED7-8CBF42B5F3CB}"/>
          </ac:spMkLst>
        </pc:spChg>
        <pc:spChg chg="del">
          <ac:chgData name="Vincenzo Mauro Cannizzo" userId="f92e2bfe9a552b74" providerId="LiveId" clId="{193441AD-7DFD-43D8-B6BD-FE42E016569C}" dt="2023-12-30T16:08:01.990" v="289" actId="478"/>
          <ac:spMkLst>
            <pc:docMk/>
            <pc:sldMk cId="2303640574" sldId="268"/>
            <ac:spMk id="10" creationId="{C69FA2FB-2CF2-A45D-BBFB-EB8E1E5DE5DD}"/>
          </ac:spMkLst>
        </pc:spChg>
        <pc:picChg chg="del">
          <ac:chgData name="Vincenzo Mauro Cannizzo" userId="f92e2bfe9a552b74" providerId="LiveId" clId="{193441AD-7DFD-43D8-B6BD-FE42E016569C}" dt="2023-12-30T16:08:01.990" v="289" actId="478"/>
          <ac:picMkLst>
            <pc:docMk/>
            <pc:sldMk cId="2303640574" sldId="268"/>
            <ac:picMk id="5" creationId="{E612A908-7A6E-F659-3D4C-83DFB09FD45C}"/>
          </ac:picMkLst>
        </pc:picChg>
        <pc:picChg chg="del">
          <ac:chgData name="Vincenzo Mauro Cannizzo" userId="f92e2bfe9a552b74" providerId="LiveId" clId="{193441AD-7DFD-43D8-B6BD-FE42E016569C}" dt="2023-12-30T16:08:01.990" v="289" actId="478"/>
          <ac:picMkLst>
            <pc:docMk/>
            <pc:sldMk cId="2303640574" sldId="268"/>
            <ac:picMk id="7" creationId="{4F13772C-EE61-2CEC-0DDD-CDADAC466C86}"/>
          </ac:picMkLst>
        </pc:picChg>
        <pc:picChg chg="del">
          <ac:chgData name="Vincenzo Mauro Cannizzo" userId="f92e2bfe9a552b74" providerId="LiveId" clId="{193441AD-7DFD-43D8-B6BD-FE42E016569C}" dt="2023-12-30T16:08:01.990" v="289" actId="478"/>
          <ac:picMkLst>
            <pc:docMk/>
            <pc:sldMk cId="2303640574" sldId="268"/>
            <ac:picMk id="9" creationId="{E5B18D29-0116-AE0D-15FF-5B6EB914E161}"/>
          </ac:picMkLst>
        </pc:picChg>
        <pc:picChg chg="del">
          <ac:chgData name="Vincenzo Mauro Cannizzo" userId="f92e2bfe9a552b74" providerId="LiveId" clId="{193441AD-7DFD-43D8-B6BD-FE42E016569C}" dt="2023-12-30T16:08:01.990" v="289" actId="478"/>
          <ac:picMkLst>
            <pc:docMk/>
            <pc:sldMk cId="2303640574" sldId="268"/>
            <ac:picMk id="12" creationId="{3250C6B4-0220-68AA-A0C9-B8D26C456EF3}"/>
          </ac:picMkLst>
        </pc:picChg>
        <pc:picChg chg="del">
          <ac:chgData name="Vincenzo Mauro Cannizzo" userId="f92e2bfe9a552b74" providerId="LiveId" clId="{193441AD-7DFD-43D8-B6BD-FE42E016569C}" dt="2023-12-30T16:08:01.990" v="289" actId="478"/>
          <ac:picMkLst>
            <pc:docMk/>
            <pc:sldMk cId="2303640574" sldId="268"/>
            <ac:picMk id="15" creationId="{C6B4F606-BCE6-F5FB-3399-292C34C9B44E}"/>
          </ac:picMkLst>
        </pc:picChg>
        <pc:picChg chg="del">
          <ac:chgData name="Vincenzo Mauro Cannizzo" userId="f92e2bfe9a552b74" providerId="LiveId" clId="{193441AD-7DFD-43D8-B6BD-FE42E016569C}" dt="2023-12-30T16:08:01.990" v="289" actId="478"/>
          <ac:picMkLst>
            <pc:docMk/>
            <pc:sldMk cId="2303640574" sldId="268"/>
            <ac:picMk id="19" creationId="{A75A1C52-B243-7769-3A88-C081790FA925}"/>
          </ac:picMkLst>
        </pc:picChg>
        <pc:picChg chg="del">
          <ac:chgData name="Vincenzo Mauro Cannizzo" userId="f92e2bfe9a552b74" providerId="LiveId" clId="{193441AD-7DFD-43D8-B6BD-FE42E016569C}" dt="2023-12-30T16:08:01.990" v="289" actId="478"/>
          <ac:picMkLst>
            <pc:docMk/>
            <pc:sldMk cId="2303640574" sldId="268"/>
            <ac:picMk id="21" creationId="{5AF80DC2-0AAB-50BF-1D92-F3F49B40C997}"/>
          </ac:picMkLst>
        </pc:picChg>
      </pc:sldChg>
      <pc:sldChg chg="del">
        <pc:chgData name="Vincenzo Mauro Cannizzo" userId="f92e2bfe9a552b74" providerId="LiveId" clId="{193441AD-7DFD-43D8-B6BD-FE42E016569C}" dt="2023-12-30T16:18:03.617" v="427" actId="47"/>
        <pc:sldMkLst>
          <pc:docMk/>
          <pc:sldMk cId="1598518839" sldId="269"/>
        </pc:sldMkLst>
      </pc:sldChg>
      <pc:sldChg chg="del">
        <pc:chgData name="Vincenzo Mauro Cannizzo" userId="f92e2bfe9a552b74" providerId="LiveId" clId="{193441AD-7DFD-43D8-B6BD-FE42E016569C}" dt="2023-12-30T16:18:03.617" v="427" actId="47"/>
        <pc:sldMkLst>
          <pc:docMk/>
          <pc:sldMk cId="1103927465" sldId="270"/>
        </pc:sldMkLst>
      </pc:sldChg>
      <pc:sldChg chg="del">
        <pc:chgData name="Vincenzo Mauro Cannizzo" userId="f92e2bfe9a552b74" providerId="LiveId" clId="{193441AD-7DFD-43D8-B6BD-FE42E016569C}" dt="2023-12-30T16:18:03.617" v="427" actId="47"/>
        <pc:sldMkLst>
          <pc:docMk/>
          <pc:sldMk cId="3820977030" sldId="271"/>
        </pc:sldMkLst>
      </pc:sldChg>
      <pc:sldChg chg="del">
        <pc:chgData name="Vincenzo Mauro Cannizzo" userId="f92e2bfe9a552b74" providerId="LiveId" clId="{193441AD-7DFD-43D8-B6BD-FE42E016569C}" dt="2023-12-30T16:18:03.617" v="427" actId="47"/>
        <pc:sldMkLst>
          <pc:docMk/>
          <pc:sldMk cId="2730456322" sldId="272"/>
        </pc:sldMkLst>
      </pc:sldChg>
      <pc:sldChg chg="del">
        <pc:chgData name="Vincenzo Mauro Cannizzo" userId="f92e2bfe9a552b74" providerId="LiveId" clId="{193441AD-7DFD-43D8-B6BD-FE42E016569C}" dt="2023-12-30T16:18:03.617" v="427" actId="47"/>
        <pc:sldMkLst>
          <pc:docMk/>
          <pc:sldMk cId="1111190592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DCA52F0-8C54-4C5C-B9C6-A946595918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0D061D0-BE87-4317-B6E5-36325ED76F7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5F087-DAD5-48A9-A5D8-6321B041DAD3}" type="datetimeFigureOut">
              <a:rPr lang="it-IT" smtClean="0"/>
              <a:t>06/01/2025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1B5596F-A140-4146-B0B6-0798E23389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115DBBB-2D22-4F30-822F-9061879220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B874-8E34-42CD-B678-B97F6B72D3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0783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8C8E5-B7D9-4D0F-9A51-729430287595}" type="datetimeFigureOut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36846-9FAE-47B3-9925-1F6B3D8215D9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3949593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kiwi.it/main/energia-da-biomasse/" TargetMode="External"/><Relationship Id="rId3" Type="http://schemas.openxmlformats.org/officeDocument/2006/relationships/hyperlink" Target="https://www.wekiwi.it/main/energia-solare-vantaggi/" TargetMode="External"/><Relationship Id="rId7" Type="http://schemas.openxmlformats.org/officeDocument/2006/relationships/hyperlink" Target="https://www.wekiwi.it/main/energia-idroelettrica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wekiwi.it/main/energia-marina-fonti-rinnovabili/" TargetMode="External"/><Relationship Id="rId5" Type="http://schemas.openxmlformats.org/officeDocument/2006/relationships/hyperlink" Target="https://www.wekiwi.it/main/energia-geotermica-vantaggi-svantaggi/" TargetMode="External"/><Relationship Id="rId4" Type="http://schemas.openxmlformats.org/officeDocument/2006/relationships/hyperlink" Target="https://www.wekiwi.it/main/energia-eolica-vantaggi-svantaggi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36846-9FAE-47B3-9925-1F6B3D8215D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47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Un esempio di energia primaria è la luce del </a:t>
            </a:r>
            <a:r>
              <a:rPr lang="it-IT" b="0" i="0" u="sng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sole:</a:t>
            </a: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le sue radiazioni scaldano la Terra e forniscono energia a piante organismi funzionando come un vero e proprio carburante per la realizzazione della fotosintesi clorofilliana.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36846-9FAE-47B3-9925-1F6B3D8215D9}" type="slidenum">
              <a:rPr lang="it-IT" noProof="0" smtClean="0"/>
              <a:t>2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9058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Molte fonti secondarie derivano da </a:t>
            </a:r>
            <a:r>
              <a:rPr lang="it-IT" b="1" i="0" dirty="0">
                <a:solidFill>
                  <a:srgbClr val="FFB40A"/>
                </a:solidFill>
                <a:effectLst/>
                <a:latin typeface="Montserrat" panose="00000500000000000000" pitchFamily="2" charset="0"/>
              </a:rPr>
              <a:t>fonti energetiche</a:t>
            </a: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primarie che vengono trasformate mediante l’azione dell’uomo.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La benzina, ad esempio, è uno dei combustibili più utilizzati nella nostra società moderna poiché da essa dipendono la maggior parte dei trasporti su strada, via mare e via aerea. Essa viene classificata come una fonte energetica secondaria, poiché è prodotta a partire dal petrolio grezzo, una risorsa mineraria naturale che viene estratta dagli strati più o meno profondi della crosta terrestre.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36846-9FAE-47B3-9925-1F6B3D8215D9}" type="slidenum">
              <a:rPr lang="it-IT" noProof="0" smtClean="0"/>
              <a:t>3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327080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 </a:t>
            </a:r>
            <a:r>
              <a:rPr lang="it-IT" b="0" i="0" u="sng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tempi di rinnovamento </a:t>
            </a: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delle fonti non rinnovabili, infatti, si sviluppano su archi temporali troppo estesi per stare al passo con le necessità energetiche delle nostre città o del nostro ritmo di vita: prima o poi, queste fonti energetiche sono dunque destinate ad esaurirsi e la nostra società non potrà più far affidamento su di esse per alimentare i propri bisogni.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b="0" i="0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Es. </a:t>
            </a:r>
            <a:r>
              <a:rPr lang="it-IT" b="0" i="0" u="sng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carbone, petrolio, gas</a:t>
            </a: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: fonti primarie non rinnovabili.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</a:t>
            </a:r>
            <a:r>
              <a:rPr lang="it-IT" b="0" i="0" u="sng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. Nucleare</a:t>
            </a: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: fonte secondaria (processo industriale) non rinnovabile.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36846-9FAE-47B3-9925-1F6B3D8215D9}" type="slidenum">
              <a:rPr lang="it-IT" noProof="0" smtClean="0"/>
              <a:t>4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92187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l’</a:t>
            </a:r>
            <a:r>
              <a:rPr lang="it-IT" b="0" i="0" u="sng" dirty="0">
                <a:solidFill>
                  <a:srgbClr val="000000"/>
                </a:solidFill>
                <a:effectLst/>
                <a:latin typeface="Montserrat" panose="00000500000000000000" pitchFamily="2" charset="0"/>
                <a:hlinkClick r:id="rId3"/>
              </a:rPr>
              <a:t>energia solare</a:t>
            </a: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: è l’energia sprigionata dalle radiazioni solari che colpiscono il nostro pianeta. È prodotta continuamente ed è considerata la fonte primaria di energia sulla Terra.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l’</a:t>
            </a:r>
            <a:r>
              <a:rPr lang="it-IT" b="0" i="0" u="sng" dirty="0">
                <a:solidFill>
                  <a:srgbClr val="000000"/>
                </a:solidFill>
                <a:effectLst/>
                <a:latin typeface="Montserrat" panose="00000500000000000000" pitchFamily="2" charset="0"/>
                <a:hlinkClick r:id="rId4"/>
              </a:rPr>
              <a:t>energia eolica</a:t>
            </a: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: è l’energia cinetica associata al movimento delle masse ventose nella nostra atmosfera.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l’</a:t>
            </a:r>
            <a:r>
              <a:rPr lang="it-IT" b="0" i="0" u="sng" dirty="0">
                <a:solidFill>
                  <a:srgbClr val="000000"/>
                </a:solidFill>
                <a:effectLst/>
                <a:latin typeface="Montserrat" panose="00000500000000000000" pitchFamily="2" charset="0"/>
                <a:hlinkClick r:id="rId5"/>
              </a:rPr>
              <a:t>energia geotermica</a:t>
            </a: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: si genera per mezzo di fonti di calore geologiche situate sotto la superficie della crosta terrestre (centinaia di metri).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l’</a:t>
            </a:r>
            <a:r>
              <a:rPr lang="it-IT" b="0" i="0" u="sng" dirty="0">
                <a:solidFill>
                  <a:srgbClr val="000000"/>
                </a:solidFill>
                <a:effectLst/>
                <a:latin typeface="Montserrat" panose="00000500000000000000" pitchFamily="2" charset="0"/>
                <a:hlinkClick r:id="rId6"/>
              </a:rPr>
              <a:t>energia marina</a:t>
            </a: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: è l’energia meccanica racchiusa nelle masse d’acqua che compongono i mari e gli oceani del nostro pianeta.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l’</a:t>
            </a:r>
            <a:r>
              <a:rPr lang="it-IT" b="0" i="0" u="sng" dirty="0">
                <a:solidFill>
                  <a:srgbClr val="000000"/>
                </a:solidFill>
                <a:effectLst/>
                <a:latin typeface="Montserrat" panose="00000500000000000000" pitchFamily="2" charset="0"/>
                <a:hlinkClick r:id="rId7"/>
              </a:rPr>
              <a:t>energia idroelettrica</a:t>
            </a: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: sfrutta l’energia potenziale gravitazionale e l’energia cinetica di una massa d’acqua in movimento che viene convogliata all’interno di specifiche centrali elettriche.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l’</a:t>
            </a:r>
            <a:r>
              <a:rPr lang="it-IT" b="0" i="0" u="sng" dirty="0">
                <a:solidFill>
                  <a:srgbClr val="000000"/>
                </a:solidFill>
                <a:effectLst/>
                <a:latin typeface="Montserrat" panose="00000500000000000000" pitchFamily="2" charset="0"/>
                <a:hlinkClick r:id="rId8"/>
              </a:rPr>
              <a:t>energia da biomasse</a:t>
            </a:r>
            <a:r>
              <a:rPr lang="it-IT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: sfrutta l’energia contenuta negli atomi di carbonio provenienti da organismi animali e vegetali. Si produce mediante trasformazioni biochimiche su breve scala temporale e può essere considerata come un’alternativa rinnovabile alle risorse energetiche fossili.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036846-9FAE-47B3-9925-1F6B3D8215D9}" type="slidenum">
              <a:rPr lang="it-IT" noProof="0" smtClean="0"/>
              <a:t>5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20429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Immagin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tangolo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rtlCol="0" anchor="b">
            <a:noAutofit/>
          </a:bodyPr>
          <a:lstStyle>
            <a:lvl1pPr algn="r">
              <a:defRPr sz="5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7D2C6C-4B4B-4D5F-BFA1-91C11C95DC1C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magin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rtlCol="0" anchor="b">
            <a:normAutofit/>
          </a:bodyPr>
          <a:lstStyle>
            <a:lvl1pPr>
              <a:defRPr sz="24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631381-FFAB-4028-95B0-E3CFF372E974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Immagin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7BF104-F671-4808-87A5-C5FF24F93EC8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Immagin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ttangolo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rtlCol="0" anchor="ctr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4C1506-2B12-4245-B352-9420891892EB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16" name="Casella di testo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it-IT" sz="7200" noProof="0">
                <a:solidFill>
                  <a:schemeClr val="tx1"/>
                </a:solidFill>
                <a:effectLst/>
              </a:rPr>
              <a:t>"</a:t>
            </a:r>
          </a:p>
        </p:txBody>
      </p:sp>
      <p:sp>
        <p:nvSpPr>
          <p:cNvPr id="17" name="Casella di testo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it-IT" sz="7200" noProof="0">
                <a:solidFill>
                  <a:schemeClr val="tx1"/>
                </a:solidFill>
                <a:effectLst/>
              </a:rPr>
              <a:t>"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Immagin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ttangolo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rtlCol="0"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3964F4-E9F4-49DE-B1DF-0938D64D365A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Immagin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ttangolo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olo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7" name="Segnaposto testo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" name="Segnaposto testo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0" name="Segnaposto testo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1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2" name="Segnaposto testo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989273-A983-45F3-9B45-8247DD1A1C8F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a 3 im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magin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ttangolo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olo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9" name="Segnaposto testo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0" name="Segnaposto immagine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1" name="Segnaposto testo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2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3" name="Segnaposto immagine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4" name="Segnaposto testo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5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26" name="Segnaposto immagine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7" name="Segnaposto testo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01D073-1E44-4BEF-9492-37E414EA4A7A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Immagin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tangolo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r">
              <a:defRPr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D9A3DC-FACA-4715-9001-BFC6F12BF680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ttangolo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 rtlCol="0"/>
          <a:lstStyle/>
          <a:p>
            <a:pPr rtl="0"/>
            <a:fld id="{E8DE630A-FEBC-4972-A7E2-5B88FD23F579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rtlCol="0" anchor="t"/>
          <a:lstStyle>
            <a:lvl1pPr algn="ctr">
              <a:defRPr/>
            </a:lvl1pPr>
          </a:lstStyle>
          <a:p>
            <a:pPr rtl="0"/>
            <a:fld id="{6D22F896-40B5-4ADD-8801-0D06FADFA09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Immagin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ttangolo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D6A105-FB13-4EB7-8D72-7C44E8B2A006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Immagin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ttangolo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rtlCol="0" anchor="ctr">
            <a:normAutofit/>
          </a:bodyPr>
          <a:lstStyle>
            <a:lvl1pPr algn="r">
              <a:defRPr sz="36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B431B9-8691-4F4A-8E39-A1AEB1BF73FF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magin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F8A306-23BE-423D-B268-680EBEF0B421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Immagin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ttangolo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AE58EE-B04E-4575-AA95-AB2CBCC1DA1B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Immagin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ttangolo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1331F8-CE05-4621-BCD0-A1DCBDBF1627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2D48A0-E91A-4DBF-8D53-35A498AA28D0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magin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E2CF95-4663-4EA3-8806-E09C763D9991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Immagin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ttangolo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rtlCol="0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87615D-C20A-4C65-8CB5-449B322019D0}" type="datetime1">
              <a:rPr lang="it-IT" noProof="0" smtClean="0"/>
              <a:t>06/01/2025</a:t>
            </a:fld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it-IT" noProof="0" smtClean="0"/>
              <a:t>‹N›</a:t>
            </a:fld>
            <a:endParaRPr lang="it-IT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48F1CCB-6550-4985-80E2-68310287DE61}" type="datetime1">
              <a:rPr lang="it-IT" noProof="0" smtClean="0"/>
              <a:t>06/01/2025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8436" y="2362200"/>
            <a:ext cx="5735846" cy="2133600"/>
          </a:xfrm>
        </p:spPr>
        <p:txBody>
          <a:bodyPr rtlCol="0" anchor="ctr">
            <a:normAutofit/>
          </a:bodyPr>
          <a:lstStyle/>
          <a:p>
            <a:pPr rtl="0"/>
            <a:r>
              <a:rPr lang="it-IT" sz="3400" dirty="0"/>
              <a:t>LA CLASSIFICAZIONE DELLE FONTI ENERGETICHE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9D54BE8E-322B-09D8-4AF1-CE8A7C9E5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3" y="4447504"/>
            <a:ext cx="5735846" cy="2133600"/>
          </a:xfrm>
        </p:spPr>
        <p:txBody>
          <a:bodyPr>
            <a:normAutofit/>
          </a:bodyPr>
          <a:lstStyle/>
          <a:p>
            <a:pPr algn="l"/>
            <a:r>
              <a:rPr lang="it-IT" sz="2400" dirty="0"/>
              <a:t>FONTI: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2400" dirty="0"/>
              <a:t>Primarie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2400" dirty="0"/>
              <a:t>Secondarie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2400" dirty="0"/>
              <a:t>Non Rinnovabili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it-IT" sz="2400" dirty="0"/>
              <a:t>Rinnovabili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7BF5137-F7F5-9B0C-7899-FCDCDC18F87D}"/>
              </a:ext>
            </a:extLst>
          </p:cNvPr>
          <p:cNvSpPr txBox="1"/>
          <p:nvPr/>
        </p:nvSpPr>
        <p:spPr>
          <a:xfrm>
            <a:off x="9579076" y="6085409"/>
            <a:ext cx="2381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Fonte</a:t>
            </a:r>
            <a:r>
              <a:rPr lang="it-IT"/>
              <a:t>: EURESIS.ORG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C7016CB-122A-B448-4189-100946E31F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51" b="1708"/>
          <a:stretch/>
        </p:blipFill>
        <p:spPr>
          <a:xfrm>
            <a:off x="6707290" y="1141771"/>
            <a:ext cx="5069297" cy="46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9D9239-E40F-0399-ABEF-7F01AE60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829" y="687053"/>
            <a:ext cx="6573245" cy="1080938"/>
          </a:xfrm>
        </p:spPr>
        <p:txBody>
          <a:bodyPr/>
          <a:lstStyle/>
          <a:p>
            <a:r>
              <a:rPr lang="it-IT" dirty="0"/>
              <a:t>Fonti energetiche </a:t>
            </a:r>
            <a:r>
              <a:rPr lang="it-IT" b="1" dirty="0">
                <a:solidFill>
                  <a:srgbClr val="FF0000"/>
                </a:solidFill>
              </a:rPr>
              <a:t>primarie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DE18A3-5E34-597B-5944-BEA0DDA2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500" y="2110796"/>
            <a:ext cx="6450633" cy="2723502"/>
          </a:xfrm>
        </p:spPr>
        <p:txBody>
          <a:bodyPr>
            <a:normAutofit/>
          </a:bodyPr>
          <a:lstStyle/>
          <a:p>
            <a:r>
              <a:rPr lang="it-IT" sz="2000" dirty="0"/>
              <a:t>Sorgenti energetiche che sono </a:t>
            </a:r>
            <a:r>
              <a:rPr lang="it-IT" sz="2000" u="sng" dirty="0"/>
              <a:t>presenti in natura </a:t>
            </a:r>
            <a:r>
              <a:rPr lang="it-IT" sz="2000" dirty="0"/>
              <a:t>in una forma </a:t>
            </a:r>
            <a:r>
              <a:rPr lang="it-IT" sz="2000" u="sng" dirty="0"/>
              <a:t>direttamente utilizzabile dall’uomo</a:t>
            </a:r>
            <a:r>
              <a:rPr lang="it-IT" sz="2000" dirty="0"/>
              <a:t>, senza la necessità di essere sottoposte a trasformazioni industriali o altri tipi di processamento intermedio.</a:t>
            </a:r>
          </a:p>
          <a:p>
            <a:endParaRPr lang="it-IT" sz="2000" dirty="0"/>
          </a:p>
          <a:p>
            <a:r>
              <a:rPr lang="it-IT" sz="2000" dirty="0"/>
              <a:t>Es. luce del sole, energia geo-termica, vento, maree, legna, petrolio, gas naturale.</a:t>
            </a:r>
          </a:p>
        </p:txBody>
      </p:sp>
      <p:pic>
        <p:nvPicPr>
          <p:cNvPr id="1026" name="Picture 2" descr="Image result for sole">
            <a:extLst>
              <a:ext uri="{FF2B5EF4-FFF2-40B4-BE49-F238E27FC236}">
                <a16:creationId xmlns:a16="http://schemas.microsoft.com/office/drawing/2014/main" id="{80664BC6-3F46-33A8-E00D-F964D6972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0" y="4995594"/>
            <a:ext cx="2673897" cy="151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ulino a vento">
            <a:extLst>
              <a:ext uri="{FF2B5EF4-FFF2-40B4-BE49-F238E27FC236}">
                <a16:creationId xmlns:a16="http://schemas.microsoft.com/office/drawing/2014/main" id="{1413445E-CF68-EC08-5C89-3631D3A64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500" y="4753898"/>
            <a:ext cx="3034141" cy="20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area">
            <a:extLst>
              <a:ext uri="{FF2B5EF4-FFF2-40B4-BE49-F238E27FC236}">
                <a16:creationId xmlns:a16="http://schemas.microsoft.com/office/drawing/2014/main" id="{9A19B704-3726-37E8-F70B-FA4D3186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641" y="4722658"/>
            <a:ext cx="2988859" cy="203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egna">
            <a:extLst>
              <a:ext uri="{FF2B5EF4-FFF2-40B4-BE49-F238E27FC236}">
                <a16:creationId xmlns:a16="http://schemas.microsoft.com/office/drawing/2014/main" id="{6DE88087-F116-0280-FBAD-5356D342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130" y="2489064"/>
            <a:ext cx="2465236" cy="203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gas naturale">
            <a:extLst>
              <a:ext uri="{FF2B5EF4-FFF2-40B4-BE49-F238E27FC236}">
                <a16:creationId xmlns:a16="http://schemas.microsoft.com/office/drawing/2014/main" id="{D145A5F9-DABD-98AE-1E30-1E7AC5A05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88" y="4747204"/>
            <a:ext cx="2551895" cy="20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energia geotermica">
            <a:extLst>
              <a:ext uri="{FF2B5EF4-FFF2-40B4-BE49-F238E27FC236}">
                <a16:creationId xmlns:a16="http://schemas.microsoft.com/office/drawing/2014/main" id="{6963534D-DAC9-7485-0C0E-631E5D447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33" y="2506124"/>
            <a:ext cx="3043642" cy="203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92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CE97A-FB95-121C-0437-DDF933A44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Fonti energetiche </a:t>
            </a:r>
            <a:r>
              <a:rPr lang="it-IT" b="1" dirty="0">
                <a:solidFill>
                  <a:srgbClr val="FF0000"/>
                </a:solidFill>
              </a:rPr>
              <a:t>secondarie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AEEF3F3-EF30-FC6F-9BBB-E201F81AC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21" y="2562061"/>
            <a:ext cx="6175404" cy="3599316"/>
          </a:xfrm>
        </p:spPr>
        <p:txBody>
          <a:bodyPr/>
          <a:lstStyle/>
          <a:p>
            <a:r>
              <a:rPr lang="it-IT" dirty="0"/>
              <a:t>Non si trovano direttamente in natura, ma necessitano di </a:t>
            </a:r>
            <a:r>
              <a:rPr lang="it-IT" u="sng" dirty="0"/>
              <a:t>trasformazioni industriali </a:t>
            </a:r>
            <a:r>
              <a:rPr lang="it-IT" dirty="0"/>
              <a:t>per essere utilizzate come fonte di energia. </a:t>
            </a:r>
          </a:p>
          <a:p>
            <a:endParaRPr lang="it-IT" dirty="0"/>
          </a:p>
          <a:p>
            <a:r>
              <a:rPr lang="it-IT" dirty="0"/>
              <a:t>Es. benzina, </a:t>
            </a:r>
            <a:r>
              <a:rPr lang="it-IT" u="sng" dirty="0"/>
              <a:t>energia elettrica </a:t>
            </a:r>
            <a:r>
              <a:rPr lang="it-IT" dirty="0"/>
              <a:t>(centrali)</a:t>
            </a:r>
          </a:p>
        </p:txBody>
      </p:sp>
      <p:pic>
        <p:nvPicPr>
          <p:cNvPr id="2050" name="Picture 2" descr="Image result for energia elettrica">
            <a:extLst>
              <a:ext uri="{FF2B5EF4-FFF2-40B4-BE49-F238E27FC236}">
                <a16:creationId xmlns:a16="http://schemas.microsoft.com/office/drawing/2014/main" id="{E8EB5379-7204-5C00-AED6-239BF169B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45" y="2447336"/>
            <a:ext cx="5006099" cy="402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00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9D9239-E40F-0399-ABEF-7F01AE60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dirty="0"/>
              <a:t>Fonti di energia </a:t>
            </a:r>
            <a:r>
              <a:rPr lang="it-IT" b="1" dirty="0">
                <a:solidFill>
                  <a:srgbClr val="FF0000"/>
                </a:solidFill>
              </a:rPr>
              <a:t>non rinnovabili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DE18A3-5E34-597B-5944-BEA0DDA23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345" y="2261811"/>
            <a:ext cx="5211977" cy="815760"/>
          </a:xfr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it-IT" sz="2000" dirty="0"/>
              <a:t>Nel nostro pianeta in quantità limitate</a:t>
            </a:r>
          </a:p>
          <a:p>
            <a:r>
              <a:rPr lang="it-IT" sz="2000" dirty="0"/>
              <a:t>Si sviluppano in tempi grandi</a:t>
            </a:r>
          </a:p>
          <a:p>
            <a:endParaRPr lang="it-IT" sz="2000" dirty="0"/>
          </a:p>
          <a:p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01D0C73-1FBC-69A9-A9DD-1ADDD9D7287B}"/>
              </a:ext>
            </a:extLst>
          </p:cNvPr>
          <p:cNvSpPr txBox="1"/>
          <p:nvPr/>
        </p:nvSpPr>
        <p:spPr>
          <a:xfrm>
            <a:off x="341193" y="3719015"/>
            <a:ext cx="6530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chemeClr val="bg1"/>
                </a:solidFill>
              </a:rPr>
              <a:t>I combustibili fossili</a:t>
            </a:r>
            <a:r>
              <a:rPr lang="it-IT" dirty="0"/>
              <a:t>: tutti quei combustibili che si sono formati, nel corso delle diverse ere geologiche, per trasformazione di materia organica in forme altamente stabili e ricche in atomi di carbonio. Il carbonio è ciò che brucia per produrre attivamente energia: più ce n’è, più il combustibile sarà efficiente. Tra i combustibili fossili più utilizzati al giorno d’oggi troviamo il </a:t>
            </a:r>
            <a:r>
              <a:rPr lang="it-IT" u="sng" dirty="0"/>
              <a:t>petrolio </a:t>
            </a:r>
            <a:r>
              <a:rPr lang="it-IT" dirty="0"/>
              <a:t>e gli altri idrocarburi naturali, il </a:t>
            </a:r>
            <a:r>
              <a:rPr lang="it-IT" u="sng" dirty="0"/>
              <a:t>carbone</a:t>
            </a:r>
            <a:r>
              <a:rPr lang="it-IT" dirty="0"/>
              <a:t> e il </a:t>
            </a:r>
            <a:r>
              <a:rPr lang="it-IT" u="sng" dirty="0"/>
              <a:t>gas naturale</a:t>
            </a:r>
            <a:r>
              <a:rPr lang="it-IT" dirty="0"/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73F00E-C9D1-8DE5-F2FD-D150C01F33AA}"/>
              </a:ext>
            </a:extLst>
          </p:cNvPr>
          <p:cNvSpPr txBox="1"/>
          <p:nvPr/>
        </p:nvSpPr>
        <p:spPr>
          <a:xfrm>
            <a:off x="7278806" y="3671248"/>
            <a:ext cx="47312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>
                <a:solidFill>
                  <a:schemeClr val="bg1"/>
                </a:solidFill>
              </a:rPr>
              <a:t>l’energia nucleare</a:t>
            </a:r>
            <a:r>
              <a:rPr lang="it-IT" dirty="0"/>
              <a:t>: l’</a:t>
            </a:r>
            <a:r>
              <a:rPr lang="it-IT" u="sng" dirty="0"/>
              <a:t>uranio</a:t>
            </a:r>
            <a:r>
              <a:rPr lang="it-IT" dirty="0"/>
              <a:t> e gli altri combustibili nucleari sono presenti in natura all’interno di rocce, nel suolo, nelle falde acquifere e persino in alcuni organismi viventi. Come per le risorse energetiche fossili, anche questi sono presenti in quantità limitate e l’origine di tutti i depositi attualmente conosciuti risale addirittura alla nascita del pianeta Terra.</a:t>
            </a:r>
          </a:p>
        </p:txBody>
      </p:sp>
    </p:spTree>
    <p:extLst>
      <p:ext uri="{BB962C8B-B14F-4D97-AF65-F5344CB8AC3E}">
        <p14:creationId xmlns:p14="http://schemas.microsoft.com/office/powerpoint/2010/main" val="214198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5B3403-C4AD-406F-6F96-5EFA90789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>
            <a:normAutofit/>
          </a:bodyPr>
          <a:lstStyle/>
          <a:p>
            <a:r>
              <a:rPr lang="it-IT" dirty="0"/>
              <a:t>Fonti di energia </a:t>
            </a:r>
            <a:r>
              <a:rPr lang="it-IT" b="1" dirty="0">
                <a:solidFill>
                  <a:srgbClr val="FF0000"/>
                </a:solidFill>
              </a:rPr>
              <a:t>rinnovabili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0153531-C381-F938-FED7-8CBF42B5F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386" y="2684891"/>
            <a:ext cx="9613861" cy="3060817"/>
          </a:xfrm>
        </p:spPr>
        <p:txBody>
          <a:bodyPr/>
          <a:lstStyle/>
          <a:p>
            <a:r>
              <a:rPr lang="it-IT" dirty="0"/>
              <a:t>ENERGIA SOLARE</a:t>
            </a:r>
          </a:p>
          <a:p>
            <a:r>
              <a:rPr lang="it-IT" dirty="0"/>
              <a:t>ENERGIA EOLICA</a:t>
            </a:r>
          </a:p>
          <a:p>
            <a:r>
              <a:rPr lang="it-IT" dirty="0"/>
              <a:t>ENERGIA GEOTERMICA</a:t>
            </a:r>
          </a:p>
          <a:p>
            <a:r>
              <a:rPr lang="it-IT" dirty="0"/>
              <a:t>ENERGIA MARINA</a:t>
            </a:r>
          </a:p>
          <a:p>
            <a:r>
              <a:rPr lang="it-IT" dirty="0"/>
              <a:t>ENERGIA IDROELETTRICA</a:t>
            </a:r>
          </a:p>
          <a:p>
            <a:r>
              <a:rPr lang="it-IT" dirty="0"/>
              <a:t>ENERGIA DA BIOMASSE</a:t>
            </a:r>
          </a:p>
        </p:txBody>
      </p:sp>
    </p:spTree>
    <p:extLst>
      <p:ext uri="{BB962C8B-B14F-4D97-AF65-F5344CB8AC3E}">
        <p14:creationId xmlns:p14="http://schemas.microsoft.com/office/powerpoint/2010/main" val="2303640574"/>
      </p:ext>
    </p:extLst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648</Words>
  <Application>Microsoft Office PowerPoint</Application>
  <PresentationFormat>Widescreen</PresentationFormat>
  <Paragraphs>45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Montserrat</vt:lpstr>
      <vt:lpstr>Trebuchet MS</vt:lpstr>
      <vt:lpstr>TM04033917[[fn=Berlin]]_novariants</vt:lpstr>
      <vt:lpstr>LA CLASSIFICAZIONE DELLE FONTI ENERGETICHE</vt:lpstr>
      <vt:lpstr>Fonti energetiche primarie</vt:lpstr>
      <vt:lpstr>Fonti energetiche secondarie</vt:lpstr>
      <vt:lpstr>Fonti di energia non rinnovabili</vt:lpstr>
      <vt:lpstr>Fonti di energia rinnovabili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RICONOSCIMENTO DEL MERITO</dc:title>
  <dc:creator>Vincenzo Mauro Cannizzo</dc:creator>
  <cp:lastModifiedBy>Vincenzo Mauro Cannizzo</cp:lastModifiedBy>
  <cp:revision>6</cp:revision>
  <dcterms:created xsi:type="dcterms:W3CDTF">2023-01-27T08:21:47Z</dcterms:created>
  <dcterms:modified xsi:type="dcterms:W3CDTF">2025-01-06T13:56:36Z</dcterms:modified>
</cp:coreProperties>
</file>