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5" r:id="rId3"/>
    <p:sldId id="267" r:id="rId4"/>
    <p:sldId id="266" r:id="rId5"/>
    <p:sldId id="268" r:id="rId6"/>
    <p:sldId id="269" r:id="rId7"/>
    <p:sldId id="270" r:id="rId8"/>
    <p:sldId id="271" r:id="rId9"/>
    <p:sldId id="272" r:id="rId10"/>
    <p:sldId id="273" r:id="rId11"/>
  </p:sldIdLst>
  <p:sldSz cx="12192000" cy="6858000"/>
  <p:notesSz cx="6858000" cy="9144000"/>
  <p:defaultTextStyle>
    <a:defPPr rtl="0"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AF78F2-AC7F-4B7D-8E3F-A64F44853813}" v="41" dt="2023-12-28T16:34:52.8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4" autoAdjust="0"/>
    <p:restoredTop sz="76034" autoAdjust="0"/>
  </p:normalViewPr>
  <p:slideViewPr>
    <p:cSldViewPr snapToGrid="0">
      <p:cViewPr varScale="1">
        <p:scale>
          <a:sx n="74" d="100"/>
          <a:sy n="74" d="100"/>
        </p:scale>
        <p:origin x="645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4188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cenzo Mauro Cannizzo" userId="f92e2bfe9a552b74" providerId="LiveId" clId="{E8AF78F2-AC7F-4B7D-8E3F-A64F44853813}"/>
    <pc:docChg chg="custSel addSld delSld modSld">
      <pc:chgData name="Vincenzo Mauro Cannizzo" userId="f92e2bfe9a552b74" providerId="LiveId" clId="{E8AF78F2-AC7F-4B7D-8E3F-A64F44853813}" dt="2024-01-17T13:30:13.582" v="360" actId="20577"/>
      <pc:docMkLst>
        <pc:docMk/>
      </pc:docMkLst>
      <pc:sldChg chg="modSp mod">
        <pc:chgData name="Vincenzo Mauro Cannizzo" userId="f92e2bfe9a552b74" providerId="LiveId" clId="{E8AF78F2-AC7F-4B7D-8E3F-A64F44853813}" dt="2024-01-14T16:18:48.865" v="347" actId="6549"/>
        <pc:sldMkLst>
          <pc:docMk/>
          <pc:sldMk cId="4144221" sldId="256"/>
        </pc:sldMkLst>
        <pc:spChg chg="mod">
          <ac:chgData name="Vincenzo Mauro Cannizzo" userId="f92e2bfe9a552b74" providerId="LiveId" clId="{E8AF78F2-AC7F-4B7D-8E3F-A64F44853813}" dt="2024-01-14T16:18:48.865" v="347" actId="6549"/>
          <ac:spMkLst>
            <pc:docMk/>
            <pc:sldMk cId="4144221" sldId="256"/>
            <ac:spMk id="3" creationId="{57BF5137-F7F5-9B0C-7899-FCDCDC18F87D}"/>
          </ac:spMkLst>
        </pc:spChg>
      </pc:sldChg>
      <pc:sldChg chg="del">
        <pc:chgData name="Vincenzo Mauro Cannizzo" userId="f92e2bfe9a552b74" providerId="LiveId" clId="{E8AF78F2-AC7F-4B7D-8E3F-A64F44853813}" dt="2023-12-29T07:11:36.826" v="315" actId="47"/>
        <pc:sldMkLst>
          <pc:docMk/>
          <pc:sldMk cId="2066561153" sldId="258"/>
        </pc:sldMkLst>
      </pc:sldChg>
      <pc:sldChg chg="del">
        <pc:chgData name="Vincenzo Mauro Cannizzo" userId="f92e2bfe9a552b74" providerId="LiveId" clId="{E8AF78F2-AC7F-4B7D-8E3F-A64F44853813}" dt="2023-12-29T07:11:36.826" v="315" actId="47"/>
        <pc:sldMkLst>
          <pc:docMk/>
          <pc:sldMk cId="486452461" sldId="259"/>
        </pc:sldMkLst>
      </pc:sldChg>
      <pc:sldChg chg="del">
        <pc:chgData name="Vincenzo Mauro Cannizzo" userId="f92e2bfe9a552b74" providerId="LiveId" clId="{E8AF78F2-AC7F-4B7D-8E3F-A64F44853813}" dt="2023-12-29T07:11:36.826" v="315" actId="47"/>
        <pc:sldMkLst>
          <pc:docMk/>
          <pc:sldMk cId="391530904" sldId="260"/>
        </pc:sldMkLst>
      </pc:sldChg>
      <pc:sldChg chg="del">
        <pc:chgData name="Vincenzo Mauro Cannizzo" userId="f92e2bfe9a552b74" providerId="LiveId" clId="{E8AF78F2-AC7F-4B7D-8E3F-A64F44853813}" dt="2023-12-29T07:11:36.826" v="315" actId="47"/>
        <pc:sldMkLst>
          <pc:docMk/>
          <pc:sldMk cId="794076979" sldId="261"/>
        </pc:sldMkLst>
      </pc:sldChg>
      <pc:sldChg chg="del">
        <pc:chgData name="Vincenzo Mauro Cannizzo" userId="f92e2bfe9a552b74" providerId="LiveId" clId="{E8AF78F2-AC7F-4B7D-8E3F-A64F44853813}" dt="2023-12-29T07:11:36.826" v="315" actId="47"/>
        <pc:sldMkLst>
          <pc:docMk/>
          <pc:sldMk cId="4186413290" sldId="262"/>
        </pc:sldMkLst>
      </pc:sldChg>
      <pc:sldChg chg="del">
        <pc:chgData name="Vincenzo Mauro Cannizzo" userId="f92e2bfe9a552b74" providerId="LiveId" clId="{E8AF78F2-AC7F-4B7D-8E3F-A64F44853813}" dt="2023-12-29T07:11:36.826" v="315" actId="47"/>
        <pc:sldMkLst>
          <pc:docMk/>
          <pc:sldMk cId="850489595" sldId="263"/>
        </pc:sldMkLst>
      </pc:sldChg>
      <pc:sldChg chg="del">
        <pc:chgData name="Vincenzo Mauro Cannizzo" userId="f92e2bfe9a552b74" providerId="LiveId" clId="{E8AF78F2-AC7F-4B7D-8E3F-A64F44853813}" dt="2023-12-29T07:11:36.826" v="315" actId="47"/>
        <pc:sldMkLst>
          <pc:docMk/>
          <pc:sldMk cId="622911366" sldId="264"/>
        </pc:sldMkLst>
      </pc:sldChg>
      <pc:sldChg chg="addSp modSp mod">
        <pc:chgData name="Vincenzo Mauro Cannizzo" userId="f92e2bfe9a552b74" providerId="LiveId" clId="{E8AF78F2-AC7F-4B7D-8E3F-A64F44853813}" dt="2024-01-10T14:15:09.588" v="340" actId="14100"/>
        <pc:sldMkLst>
          <pc:docMk/>
          <pc:sldMk cId="3596005532" sldId="267"/>
        </pc:sldMkLst>
        <pc:spChg chg="add mod">
          <ac:chgData name="Vincenzo Mauro Cannizzo" userId="f92e2bfe9a552b74" providerId="LiveId" clId="{E8AF78F2-AC7F-4B7D-8E3F-A64F44853813}" dt="2024-01-10T14:15:09.588" v="340" actId="14100"/>
          <ac:spMkLst>
            <pc:docMk/>
            <pc:sldMk cId="3596005532" sldId="267"/>
            <ac:spMk id="4" creationId="{27F3441F-BA2C-D0A5-4171-53CB63805AC0}"/>
          </ac:spMkLst>
        </pc:spChg>
      </pc:sldChg>
      <pc:sldChg chg="modNotesTx">
        <pc:chgData name="Vincenzo Mauro Cannizzo" userId="f92e2bfe9a552b74" providerId="LiveId" clId="{E8AF78F2-AC7F-4B7D-8E3F-A64F44853813}" dt="2024-01-10T14:19:28.548" v="346" actId="13926"/>
        <pc:sldMkLst>
          <pc:docMk/>
          <pc:sldMk cId="1598518839" sldId="269"/>
        </pc:sldMkLst>
      </pc:sldChg>
      <pc:sldChg chg="addSp delSp modSp mod modNotesTx">
        <pc:chgData name="Vincenzo Mauro Cannizzo" userId="f92e2bfe9a552b74" providerId="LiveId" clId="{E8AF78F2-AC7F-4B7D-8E3F-A64F44853813}" dt="2024-01-17T13:22:13.706" v="349" actId="20577"/>
        <pc:sldMkLst>
          <pc:docMk/>
          <pc:sldMk cId="1103927465" sldId="270"/>
        </pc:sldMkLst>
        <pc:spChg chg="mod ord">
          <ac:chgData name="Vincenzo Mauro Cannizzo" userId="f92e2bfe9a552b74" providerId="LiveId" clId="{E8AF78F2-AC7F-4B7D-8E3F-A64F44853813}" dt="2023-12-27T18:30:36.617" v="9" actId="26606"/>
          <ac:spMkLst>
            <pc:docMk/>
            <pc:sldMk cId="1103927465" sldId="270"/>
            <ac:spMk id="2" creationId="{C6C59842-5A25-382F-F7D8-229A90ECE8EC}"/>
          </ac:spMkLst>
        </pc:spChg>
        <pc:spChg chg="del">
          <ac:chgData name="Vincenzo Mauro Cannizzo" userId="f92e2bfe9a552b74" providerId="LiveId" clId="{E8AF78F2-AC7F-4B7D-8E3F-A64F44853813}" dt="2023-12-27T18:29:29.459" v="0"/>
          <ac:spMkLst>
            <pc:docMk/>
            <pc:sldMk cId="1103927465" sldId="270"/>
            <ac:spMk id="3" creationId="{AC5DF816-E2CB-0375-3FB8-000C2C554030}"/>
          </ac:spMkLst>
        </pc:spChg>
        <pc:picChg chg="add mod ord">
          <ac:chgData name="Vincenzo Mauro Cannizzo" userId="f92e2bfe9a552b74" providerId="LiveId" clId="{E8AF78F2-AC7F-4B7D-8E3F-A64F44853813}" dt="2023-12-27T18:31:11.979" v="13" actId="1076"/>
          <ac:picMkLst>
            <pc:docMk/>
            <pc:sldMk cId="1103927465" sldId="270"/>
            <ac:picMk id="4" creationId="{C939A00C-8265-A566-3A43-402CDA5D054D}"/>
          </ac:picMkLst>
        </pc:picChg>
        <pc:picChg chg="add mod">
          <ac:chgData name="Vincenzo Mauro Cannizzo" userId="f92e2bfe9a552b74" providerId="LiveId" clId="{E8AF78F2-AC7F-4B7D-8E3F-A64F44853813}" dt="2023-12-27T18:30:54.732" v="11" actId="1076"/>
          <ac:picMkLst>
            <pc:docMk/>
            <pc:sldMk cId="1103927465" sldId="270"/>
            <ac:picMk id="6" creationId="{D70236EF-7E28-4D61-0E67-8D7C96626BE6}"/>
          </ac:picMkLst>
        </pc:picChg>
      </pc:sldChg>
      <pc:sldChg chg="addSp delSp modSp new mod modNotesTx">
        <pc:chgData name="Vincenzo Mauro Cannizzo" userId="f92e2bfe9a552b74" providerId="LiveId" clId="{E8AF78F2-AC7F-4B7D-8E3F-A64F44853813}" dt="2023-12-28T15:34:19.759" v="55" actId="14100"/>
        <pc:sldMkLst>
          <pc:docMk/>
          <pc:sldMk cId="3820977030" sldId="271"/>
        </pc:sldMkLst>
        <pc:spChg chg="mod">
          <ac:chgData name="Vincenzo Mauro Cannizzo" userId="f92e2bfe9a552b74" providerId="LiveId" clId="{E8AF78F2-AC7F-4B7D-8E3F-A64F44853813}" dt="2023-12-27T18:33:35.728" v="24" actId="20577"/>
          <ac:spMkLst>
            <pc:docMk/>
            <pc:sldMk cId="3820977030" sldId="271"/>
            <ac:spMk id="2" creationId="{79B38352-FCB4-02F4-535D-58DC8B321B9F}"/>
          </ac:spMkLst>
        </pc:spChg>
        <pc:spChg chg="del">
          <ac:chgData name="Vincenzo Mauro Cannizzo" userId="f92e2bfe9a552b74" providerId="LiveId" clId="{E8AF78F2-AC7F-4B7D-8E3F-A64F44853813}" dt="2023-12-27T19:23:50.066" v="39"/>
          <ac:spMkLst>
            <pc:docMk/>
            <pc:sldMk cId="3820977030" sldId="271"/>
            <ac:spMk id="3" creationId="{753A134F-8F9C-4D06-1832-6C889CB3FB49}"/>
          </ac:spMkLst>
        </pc:spChg>
        <pc:picChg chg="add mod">
          <ac:chgData name="Vincenzo Mauro Cannizzo" userId="f92e2bfe9a552b74" providerId="LiveId" clId="{E8AF78F2-AC7F-4B7D-8E3F-A64F44853813}" dt="2023-12-28T15:34:19.759" v="55" actId="14100"/>
          <ac:picMkLst>
            <pc:docMk/>
            <pc:sldMk cId="3820977030" sldId="271"/>
            <ac:picMk id="5" creationId="{56C9BADD-F32B-B474-20B9-A1AB4F163AF2}"/>
          </ac:picMkLst>
        </pc:picChg>
        <pc:picChg chg="add mod">
          <ac:chgData name="Vincenzo Mauro Cannizzo" userId="f92e2bfe9a552b74" providerId="LiveId" clId="{E8AF78F2-AC7F-4B7D-8E3F-A64F44853813}" dt="2023-12-28T15:34:14.221" v="54" actId="14100"/>
          <ac:picMkLst>
            <pc:docMk/>
            <pc:sldMk cId="3820977030" sldId="271"/>
            <ac:picMk id="1026" creationId="{7CB3305C-8822-50ED-F493-A52DDBDD604F}"/>
          </ac:picMkLst>
        </pc:picChg>
      </pc:sldChg>
      <pc:sldChg chg="addSp delSp modSp new mod modNotesTx">
        <pc:chgData name="Vincenzo Mauro Cannizzo" userId="f92e2bfe9a552b74" providerId="LiveId" clId="{E8AF78F2-AC7F-4B7D-8E3F-A64F44853813}" dt="2023-12-28T16:23:52.739" v="109" actId="14100"/>
        <pc:sldMkLst>
          <pc:docMk/>
          <pc:sldMk cId="2730456322" sldId="272"/>
        </pc:sldMkLst>
        <pc:spChg chg="mod">
          <ac:chgData name="Vincenzo Mauro Cannizzo" userId="f92e2bfe9a552b74" providerId="LiveId" clId="{E8AF78F2-AC7F-4B7D-8E3F-A64F44853813}" dt="2023-12-28T15:41:55.417" v="87" actId="20577"/>
          <ac:spMkLst>
            <pc:docMk/>
            <pc:sldMk cId="2730456322" sldId="272"/>
            <ac:spMk id="2" creationId="{842491E3-000A-F308-1178-A6D96D7F998A}"/>
          </ac:spMkLst>
        </pc:spChg>
        <pc:spChg chg="del">
          <ac:chgData name="Vincenzo Mauro Cannizzo" userId="f92e2bfe9a552b74" providerId="LiveId" clId="{E8AF78F2-AC7F-4B7D-8E3F-A64F44853813}" dt="2023-12-28T16:18:07.720" v="101"/>
          <ac:spMkLst>
            <pc:docMk/>
            <pc:sldMk cId="2730456322" sldId="272"/>
            <ac:spMk id="3" creationId="{838C9D9A-6087-B748-BC3D-E6D1295B3C87}"/>
          </ac:spMkLst>
        </pc:spChg>
        <pc:picChg chg="add mod">
          <ac:chgData name="Vincenzo Mauro Cannizzo" userId="f92e2bfe9a552b74" providerId="LiveId" clId="{E8AF78F2-AC7F-4B7D-8E3F-A64F44853813}" dt="2023-12-28T16:23:39.255" v="105" actId="1076"/>
          <ac:picMkLst>
            <pc:docMk/>
            <pc:sldMk cId="2730456322" sldId="272"/>
            <ac:picMk id="2050" creationId="{3806A05C-77F3-7756-772E-CDEF70EB9555}"/>
          </ac:picMkLst>
        </pc:picChg>
        <pc:picChg chg="add mod">
          <ac:chgData name="Vincenzo Mauro Cannizzo" userId="f92e2bfe9a552b74" providerId="LiveId" clId="{E8AF78F2-AC7F-4B7D-8E3F-A64F44853813}" dt="2023-12-28T16:23:52.739" v="109" actId="14100"/>
          <ac:picMkLst>
            <pc:docMk/>
            <pc:sldMk cId="2730456322" sldId="272"/>
            <ac:picMk id="2052" creationId="{FF763275-0559-48FB-0CF0-A269C788EFD2}"/>
          </ac:picMkLst>
        </pc:picChg>
      </pc:sldChg>
      <pc:sldChg chg="addSp delSp modSp new mod modNotesTx">
        <pc:chgData name="Vincenzo Mauro Cannizzo" userId="f92e2bfe9a552b74" providerId="LiveId" clId="{E8AF78F2-AC7F-4B7D-8E3F-A64F44853813}" dt="2024-01-17T13:30:13.582" v="360" actId="20577"/>
        <pc:sldMkLst>
          <pc:docMk/>
          <pc:sldMk cId="1111190592" sldId="273"/>
        </pc:sldMkLst>
        <pc:spChg chg="mod">
          <ac:chgData name="Vincenzo Mauro Cannizzo" userId="f92e2bfe9a552b74" providerId="LiveId" clId="{E8AF78F2-AC7F-4B7D-8E3F-A64F44853813}" dt="2023-12-29T07:06:57.398" v="306" actId="26606"/>
          <ac:spMkLst>
            <pc:docMk/>
            <pc:sldMk cId="1111190592" sldId="273"/>
            <ac:spMk id="2" creationId="{F8CBF2D0-D1D4-7136-AB99-E88F0742BDF9}"/>
          </ac:spMkLst>
        </pc:spChg>
        <pc:spChg chg="mod">
          <ac:chgData name="Vincenzo Mauro Cannizzo" userId="f92e2bfe9a552b74" providerId="LiveId" clId="{E8AF78F2-AC7F-4B7D-8E3F-A64F44853813}" dt="2024-01-17T13:30:13.582" v="360" actId="20577"/>
          <ac:spMkLst>
            <pc:docMk/>
            <pc:sldMk cId="1111190592" sldId="273"/>
            <ac:spMk id="3" creationId="{ABE403D9-CEB6-298F-0C43-55849C3C2E78}"/>
          </ac:spMkLst>
        </pc:spChg>
        <pc:spChg chg="add del">
          <ac:chgData name="Vincenzo Mauro Cannizzo" userId="f92e2bfe9a552b74" providerId="LiveId" clId="{E8AF78F2-AC7F-4B7D-8E3F-A64F44853813}" dt="2023-12-29T07:07:14.479" v="309" actId="478"/>
          <ac:spMkLst>
            <pc:docMk/>
            <pc:sldMk cId="1111190592" sldId="273"/>
            <ac:spMk id="3083" creationId="{8C22B96E-7A4E-E47F-9C66-76B99690D6DA}"/>
          </ac:spMkLst>
        </pc:spChg>
        <pc:spChg chg="add del">
          <ac:chgData name="Vincenzo Mauro Cannizzo" userId="f92e2bfe9a552b74" providerId="LiveId" clId="{E8AF78F2-AC7F-4B7D-8E3F-A64F44853813}" dt="2023-12-29T07:07:10.820" v="308" actId="478"/>
          <ac:spMkLst>
            <pc:docMk/>
            <pc:sldMk cId="1111190592" sldId="273"/>
            <ac:spMk id="3085" creationId="{7D34219E-B319-9A3C-E74C-B6BDE00594C0}"/>
          </ac:spMkLst>
        </pc:spChg>
        <pc:spChg chg="add del">
          <ac:chgData name="Vincenzo Mauro Cannizzo" userId="f92e2bfe9a552b74" providerId="LiveId" clId="{E8AF78F2-AC7F-4B7D-8E3F-A64F44853813}" dt="2023-12-29T07:07:06.597" v="307" actId="478"/>
          <ac:spMkLst>
            <pc:docMk/>
            <pc:sldMk cId="1111190592" sldId="273"/>
            <ac:spMk id="3087" creationId="{55816C17-2560-D934-8D19-8C50B620C8C1}"/>
          </ac:spMkLst>
        </pc:spChg>
        <pc:picChg chg="add mod">
          <ac:chgData name="Vincenzo Mauro Cannizzo" userId="f92e2bfe9a552b74" providerId="LiveId" clId="{E8AF78F2-AC7F-4B7D-8E3F-A64F44853813}" dt="2023-12-29T07:06:57.398" v="306" actId="26606"/>
          <ac:picMkLst>
            <pc:docMk/>
            <pc:sldMk cId="1111190592" sldId="273"/>
            <ac:picMk id="3074" creationId="{C00FDC7B-D5A9-2EA2-237A-E4FDF8B73496}"/>
          </ac:picMkLst>
        </pc:picChg>
        <pc:picChg chg="add mod">
          <ac:chgData name="Vincenzo Mauro Cannizzo" userId="f92e2bfe9a552b74" providerId="LiveId" clId="{E8AF78F2-AC7F-4B7D-8E3F-A64F44853813}" dt="2023-12-29T07:06:57.398" v="306" actId="26606"/>
          <ac:picMkLst>
            <pc:docMk/>
            <pc:sldMk cId="1111190592" sldId="273"/>
            <ac:picMk id="3076" creationId="{5D5BD7F5-ABB5-3B4D-A050-8AE57F83847B}"/>
          </ac:picMkLst>
        </pc:picChg>
        <pc:picChg chg="add mod">
          <ac:chgData name="Vincenzo Mauro Cannizzo" userId="f92e2bfe9a552b74" providerId="LiveId" clId="{E8AF78F2-AC7F-4B7D-8E3F-A64F44853813}" dt="2023-12-29T07:06:57.398" v="306" actId="26606"/>
          <ac:picMkLst>
            <pc:docMk/>
            <pc:sldMk cId="1111190592" sldId="273"/>
            <ac:picMk id="3078" creationId="{3B729120-1B34-7C1B-1F93-08B34FCF44E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DCA52F0-8C54-4C5C-B9C6-A946595918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0D061D0-BE87-4317-B6E5-36325ED76F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5F087-DAD5-48A9-A5D8-6321B041DAD3}" type="datetimeFigureOut">
              <a:rPr lang="it-IT" smtClean="0"/>
              <a:t>06/01/2025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1B5596F-A140-4146-B0B6-0798E23389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115DBBB-2D22-4F30-822F-9061879220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DB874-8E34-42CD-B678-B97F6B72D3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00783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8C8E5-B7D9-4D0F-9A51-729430287595}" type="datetimeFigureOut">
              <a:rPr lang="it-IT" noProof="0" smtClean="0"/>
              <a:t>06/01/2025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036846-9FAE-47B3-9925-1F6B3D8215D9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3949593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7471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10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994008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2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490586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000000"/>
                </a:solidFill>
                <a:effectLst/>
                <a:latin typeface="Raleway" pitchFamily="2" charset="0"/>
              </a:rPr>
              <a:t>Fin dalle origini l’uomo ha imparato ad utilizzare creativamente le risorse naturali del suo ambiente per </a:t>
            </a:r>
            <a:r>
              <a:rPr lang="it-IT" b="0" i="0" u="sng" dirty="0">
                <a:solidFill>
                  <a:srgbClr val="000000"/>
                </a:solidFill>
                <a:effectLst/>
                <a:latin typeface="Raleway" pitchFamily="2" charset="0"/>
              </a:rPr>
              <a:t>emancipare la propria esistenza</a:t>
            </a:r>
            <a:r>
              <a:rPr lang="it-IT" b="0" i="0" dirty="0">
                <a:solidFill>
                  <a:srgbClr val="000000"/>
                </a:solidFill>
                <a:effectLst/>
                <a:latin typeface="Raleway" pitchFamily="2" charset="0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000000"/>
                </a:solidFill>
                <a:effectLst/>
                <a:latin typeface="Raleway" pitchFamily="2" charset="0"/>
              </a:rPr>
              <a:t>Dalla domesticazione del fuoco, circa un milione di anni fa, alle centrali nucleari dei nostri giorni, la capacità di riconoscere e </a:t>
            </a:r>
            <a:r>
              <a:rPr lang="it-IT" b="0" i="0" u="sng" dirty="0">
                <a:solidFill>
                  <a:srgbClr val="000000"/>
                </a:solidFill>
                <a:effectLst/>
                <a:latin typeface="Raleway" pitchFamily="2" charset="0"/>
              </a:rPr>
              <a:t>utilizzare nuove forme di energia </a:t>
            </a:r>
            <a:r>
              <a:rPr lang="it-IT" b="0" i="0" dirty="0">
                <a:solidFill>
                  <a:srgbClr val="000000"/>
                </a:solidFill>
                <a:effectLst/>
                <a:latin typeface="Raleway" pitchFamily="2" charset="0"/>
              </a:rPr>
              <a:t>ha accompagnato l’intero arco della storia umana, segnando miglioramenti straordinari delle condizioni di vita e sostenendo l’esistenza di un numero crescente di esseri umani.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000000"/>
                </a:solidFill>
                <a:effectLst/>
                <a:latin typeface="Raleway" pitchFamily="2" charset="0"/>
              </a:rPr>
              <a:t>Tutto ciò, d’altra parte, ha comportato un crescente </a:t>
            </a:r>
            <a:r>
              <a:rPr lang="it-IT" b="0" i="0" u="sng" dirty="0">
                <a:solidFill>
                  <a:srgbClr val="000000"/>
                </a:solidFill>
                <a:effectLst/>
                <a:latin typeface="Raleway" pitchFamily="2" charset="0"/>
              </a:rPr>
              <a:t>impatto sull’ambiente</a:t>
            </a:r>
            <a:r>
              <a:rPr lang="it-IT" b="0" i="0" dirty="0">
                <a:solidFill>
                  <a:srgbClr val="000000"/>
                </a:solidFill>
                <a:effectLst/>
                <a:latin typeface="Raleway" pitchFamily="2" charset="0"/>
              </a:rPr>
              <a:t>, fino a raggiungere in tempi recenti livelli gravi e potenzialmente disastrosi, come documenta la complessità del dibattito contemporaneo.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000000"/>
                </a:solidFill>
                <a:effectLst/>
                <a:latin typeface="Raleway" pitchFamily="2" charset="0"/>
              </a:rPr>
              <a:t>LEIBSTADT: UNA DELLE 4 CENTRALI NUCLEARI IN FUNZIONE IN SVIZZERA (TOT, 2.8 GW)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3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327080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4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921878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dirty="0"/>
              <a:t>Bisogni fondamentali: nutrirsi, riscaldarsi, illuminare l’ambiente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dirty="0"/>
              <a:t>Bisogni complessi:  </a:t>
            </a:r>
            <a:r>
              <a:rPr lang="it-IT" b="0" i="0" dirty="0">
                <a:solidFill>
                  <a:srgbClr val="000000"/>
                </a:solidFill>
                <a:effectLst/>
                <a:latin typeface="Raleway" pitchFamily="2" charset="0"/>
              </a:rPr>
              <a:t>muoversi, trasportare, sostenere la produzione industriale, svago e divertimento</a:t>
            </a:r>
            <a:endParaRPr lang="it-IT" sz="120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5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204290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i="0" dirty="0">
                <a:solidFill>
                  <a:srgbClr val="000000"/>
                </a:solidFill>
                <a:effectLst/>
                <a:latin typeface="Raleway" pitchFamily="2" charset="0"/>
              </a:rPr>
              <a:t>le necessità dell’uomo possono essere soddisfatte in modo più efficace se siamo in grado non solo di </a:t>
            </a:r>
            <a:r>
              <a:rPr lang="it-IT" b="0" i="0" u="sng" dirty="0">
                <a:solidFill>
                  <a:srgbClr val="000000"/>
                </a:solidFill>
                <a:effectLst/>
                <a:latin typeface="Raleway" pitchFamily="2" charset="0"/>
              </a:rPr>
              <a:t>raccogliere</a:t>
            </a:r>
            <a:r>
              <a:rPr lang="it-IT" b="0" i="0" dirty="0">
                <a:solidFill>
                  <a:srgbClr val="000000"/>
                </a:solidFill>
                <a:effectLst/>
                <a:latin typeface="Raleway" pitchFamily="2" charset="0"/>
              </a:rPr>
              <a:t> l’energia, così come si presenta in un certo luogo e in una certa forma, ma anche di </a:t>
            </a:r>
            <a:r>
              <a:rPr lang="it-IT" b="0" i="0" u="sng" dirty="0">
                <a:solidFill>
                  <a:srgbClr val="000000"/>
                </a:solidFill>
                <a:effectLst/>
                <a:latin typeface="Raleway" pitchFamily="2" charset="0"/>
              </a:rPr>
              <a:t>immagazzinarla</a:t>
            </a:r>
            <a:r>
              <a:rPr lang="it-IT" b="0" i="0" dirty="0">
                <a:solidFill>
                  <a:srgbClr val="000000"/>
                </a:solidFill>
                <a:effectLst/>
                <a:latin typeface="Raleway" pitchFamily="2" charset="0"/>
              </a:rPr>
              <a:t> e </a:t>
            </a:r>
            <a:r>
              <a:rPr lang="it-IT" b="0" i="0" u="sng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Raleway" pitchFamily="2" charset="0"/>
              </a:rPr>
              <a:t>di trasportarla </a:t>
            </a:r>
            <a:r>
              <a:rPr lang="it-IT" b="0" i="0" dirty="0">
                <a:solidFill>
                  <a:srgbClr val="000000"/>
                </a:solidFill>
                <a:effectLst/>
                <a:latin typeface="Raleway" pitchFamily="2" charset="0"/>
              </a:rPr>
              <a:t>laddove serve e di trasformarla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6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213886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000000"/>
                </a:solidFill>
                <a:effectLst/>
                <a:latin typeface="Raleway" pitchFamily="2" charset="0"/>
              </a:rPr>
              <a:t>In ciascuno di questi passi, </a:t>
            </a:r>
            <a:r>
              <a:rPr lang="it-IT" b="0" i="0" u="sng" dirty="0">
                <a:solidFill>
                  <a:srgbClr val="000000"/>
                </a:solidFill>
                <a:effectLst/>
                <a:latin typeface="Raleway" pitchFamily="2" charset="0"/>
              </a:rPr>
              <a:t>l’ingegno umano </a:t>
            </a:r>
            <a:r>
              <a:rPr lang="it-IT" b="0" i="0" dirty="0">
                <a:solidFill>
                  <a:srgbClr val="000000"/>
                </a:solidFill>
                <a:effectLst/>
                <a:latin typeface="Raleway" pitchFamily="2" charset="0"/>
              </a:rPr>
              <a:t>gioca un ruolo cruciale e affascinante.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000000"/>
                </a:solidFill>
                <a:effectLst/>
                <a:latin typeface="Raleway" pitchFamily="2" charset="0"/>
              </a:rPr>
              <a:t>Vedremo esempi storici di fonti di energia </a:t>
            </a:r>
            <a:r>
              <a:rPr lang="it-IT" b="0" i="1" u="sng" dirty="0">
                <a:solidFill>
                  <a:srgbClr val="000000"/>
                </a:solidFill>
                <a:effectLst/>
                <a:latin typeface="Raleway" pitchFamily="2" charset="0"/>
              </a:rPr>
              <a:t>rinnovabili</a:t>
            </a:r>
            <a:r>
              <a:rPr lang="it-IT" b="0" i="1" dirty="0">
                <a:solidFill>
                  <a:srgbClr val="000000"/>
                </a:solidFill>
                <a:effectLst/>
                <a:latin typeface="Raleway" pitchFamily="2" charset="0"/>
              </a:rPr>
              <a:t>, </a:t>
            </a:r>
            <a:r>
              <a:rPr lang="it-IT" b="0" i="0" dirty="0">
                <a:solidFill>
                  <a:srgbClr val="000000"/>
                </a:solidFill>
                <a:effectLst/>
                <a:latin typeface="Raleway" pitchFamily="2" charset="0"/>
              </a:rPr>
              <a:t>aprendo così il tema attuale della </a:t>
            </a:r>
            <a:r>
              <a:rPr lang="it-IT" b="0" i="1" u="sng" dirty="0">
                <a:solidFill>
                  <a:srgbClr val="000000"/>
                </a:solidFill>
                <a:effectLst/>
                <a:latin typeface="Raleway" pitchFamily="2" charset="0"/>
              </a:rPr>
              <a:t>sostenibilità</a:t>
            </a:r>
            <a:r>
              <a:rPr lang="it-IT" b="0" i="0" dirty="0">
                <a:solidFill>
                  <a:srgbClr val="000000"/>
                </a:solidFill>
                <a:effectLst/>
                <a:latin typeface="Raleway" pitchFamily="2" charset="0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000000"/>
                </a:solidFill>
                <a:effectLst/>
                <a:latin typeface="Raleway" pitchFamily="2" charset="0"/>
              </a:rPr>
              <a:t>Verranno accennate alcune delle forme di energia e relative trasformazioni (idroelettrico, fotovoltaico, eolico) attualmente più utilizzate e promettenti.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7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992201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000000"/>
                </a:solidFill>
                <a:effectLst/>
                <a:latin typeface="Raleway" pitchFamily="2" charset="0"/>
              </a:rPr>
              <a:t>Tutta (o quasi) l’energia presente sulla Terra deriva da un’unica fonte: il Sole.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000000"/>
                </a:solidFill>
                <a:effectLst/>
                <a:latin typeface="Raleway" pitchFamily="2" charset="0"/>
              </a:rPr>
              <a:t>Nelle regioni centrali della nostra stella una combinazione mirabile di tutte e </a:t>
            </a:r>
            <a:r>
              <a:rPr lang="it-IT" b="0" i="0" u="sng" dirty="0">
                <a:solidFill>
                  <a:srgbClr val="000000"/>
                </a:solidFill>
                <a:effectLst/>
                <a:latin typeface="Raleway" pitchFamily="2" charset="0"/>
              </a:rPr>
              <a:t>quattro le forze fondamentali della natura </a:t>
            </a:r>
            <a:r>
              <a:rPr lang="it-IT" b="0" i="0" dirty="0">
                <a:solidFill>
                  <a:srgbClr val="000000"/>
                </a:solidFill>
                <a:effectLst/>
                <a:latin typeface="Raleway" pitchFamily="2" charset="0"/>
              </a:rPr>
              <a:t>(gravitazionale, elettromagnetica, nucleare debole, nucleare forte) produce la </a:t>
            </a:r>
            <a:r>
              <a:rPr lang="it-IT" b="0" i="0" u="sng" dirty="0">
                <a:solidFill>
                  <a:srgbClr val="000000"/>
                </a:solidFill>
                <a:effectLst/>
                <a:latin typeface="Raleway" pitchFamily="2" charset="0"/>
              </a:rPr>
              <a:t>fusione nucleare stellare</a:t>
            </a:r>
            <a:r>
              <a:rPr lang="it-IT" b="0" i="0" dirty="0">
                <a:solidFill>
                  <a:srgbClr val="000000"/>
                </a:solidFill>
                <a:effectLst/>
                <a:latin typeface="Raleway" pitchFamily="2" charset="0"/>
              </a:rPr>
              <a:t>: dopo molteplici e sorprendenti trasformazioni, da essa deriva oltre il 99% di tutta l’energia disponibile sul nostro pianeta.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000000"/>
                </a:solidFill>
                <a:effectLst/>
                <a:latin typeface="Raleway" pitchFamily="2" charset="0"/>
              </a:rPr>
              <a:t>Anche gli organismi viventi – compresi noi stessi – sussistono grazie a questa energia, trasformata e resa disponibile grazie ad una serie di raffinatissimi giochi fisici e chimici. Verranno descritte </a:t>
            </a:r>
            <a:r>
              <a:rPr lang="it-IT" b="0" i="0" u="sng" dirty="0">
                <a:solidFill>
                  <a:srgbClr val="000000"/>
                </a:solidFill>
                <a:effectLst/>
                <a:latin typeface="Raleway" pitchFamily="2" charset="0"/>
              </a:rPr>
              <a:t>due modalità fondamentali </a:t>
            </a:r>
            <a:r>
              <a:rPr lang="it-IT" b="0" i="0" dirty="0">
                <a:solidFill>
                  <a:srgbClr val="000000"/>
                </a:solidFill>
                <a:effectLst/>
                <a:latin typeface="Raleway" pitchFamily="2" charset="0"/>
              </a:rPr>
              <a:t>con le quali mondo vivente usa l’energia: l’utilizzo diretto della radiazione solare attraverso </a:t>
            </a:r>
            <a:r>
              <a:rPr lang="it-IT" b="0" i="0" u="sng" dirty="0">
                <a:solidFill>
                  <a:srgbClr val="000000"/>
                </a:solidFill>
                <a:effectLst/>
                <a:latin typeface="Raleway" pitchFamily="2" charset="0"/>
              </a:rPr>
              <a:t>la fotosintesi</a:t>
            </a:r>
            <a:r>
              <a:rPr lang="it-IT" b="0" i="0" dirty="0">
                <a:solidFill>
                  <a:srgbClr val="000000"/>
                </a:solidFill>
                <a:effectLst/>
                <a:latin typeface="Raleway" pitchFamily="2" charset="0"/>
              </a:rPr>
              <a:t>, e il </a:t>
            </a:r>
            <a:r>
              <a:rPr lang="it-IT" b="0" i="0" u="sng" dirty="0">
                <a:solidFill>
                  <a:srgbClr val="000000"/>
                </a:solidFill>
                <a:effectLst/>
                <a:latin typeface="Raleway" pitchFamily="2" charset="0"/>
              </a:rPr>
              <a:t>metabolismo</a:t>
            </a:r>
            <a:r>
              <a:rPr lang="it-IT" b="0" i="0" dirty="0">
                <a:solidFill>
                  <a:srgbClr val="000000"/>
                </a:solidFill>
                <a:effectLst/>
                <a:latin typeface="Raleway" pitchFamily="2" charset="0"/>
              </a:rPr>
              <a:t>, che rifornisce di energia fresca ogni cellula dell’organismo.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000000"/>
                </a:solidFill>
                <a:effectLst/>
                <a:latin typeface="Raleway" pitchFamily="2" charset="0"/>
              </a:rPr>
              <a:t>È questa energia, immagazzinata in antichi fossili, che noi sfruttiamo nei combustibili di origine biologica: carbone, petrolio, gas naturale.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8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627886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000000"/>
                </a:solidFill>
                <a:effectLst/>
                <a:latin typeface="Raleway" pitchFamily="2" charset="0"/>
              </a:rPr>
              <a:t>E’ il tentativo di riprodurre in laboratorio i processi che sostengono il nostro Sole, riadattandoli alle condizioni terrestri, per ottenere la fonte energetica più efficiente e pulita tra quelle sfruttate finora dall’uomo.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000000"/>
                </a:solidFill>
                <a:effectLst/>
                <a:latin typeface="Raleway" pitchFamily="2" charset="0"/>
              </a:rPr>
              <a:t>Si tratta di una formidabile sfida tecnico-scientifica, oggetto di un enorme sforzo a livello internazionale, che promette nell’arco di qualche decennio il prossimo salto di qualità a livello globale.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000000"/>
                </a:solidFill>
                <a:effectLst/>
                <a:latin typeface="Raleway" pitchFamily="2" charset="0"/>
              </a:rPr>
              <a:t>Sarà descritto lo stato dell’arte dei progetti di punta che coinvolgono la comunità scientifica internazionale, e gli scenari che si possono intravedere per le future generazioni.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9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487198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Immagin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ttangolo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rtlCol="0" anchor="b">
            <a:noAutofit/>
          </a:bodyPr>
          <a:lstStyle>
            <a:lvl1pPr algn="r">
              <a:defRPr sz="5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7D2C6C-4B4B-4D5F-BFA1-91C11C95DC1C}" type="datetime1">
              <a:rPr lang="it-IT" noProof="0" smtClean="0"/>
              <a:t>06/01/2025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Immagin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tangolo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rtlCol="0" anchor="b">
            <a:normAutofit/>
          </a:bodyPr>
          <a:lstStyle>
            <a:lvl1pPr>
              <a:defRPr sz="2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631381-FFAB-4028-95B0-E3CFF372E974}" type="datetime1">
              <a:rPr lang="it-IT" noProof="0" smtClean="0"/>
              <a:t>06/01/2025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Immagin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tangolo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7BF104-F671-4808-87A5-C5FF24F93EC8}" type="datetime1">
              <a:rPr lang="it-IT" noProof="0" smtClean="0"/>
              <a:t>06/01/2025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Immagin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ttangolo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2" name="Segnaposto testo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4C1506-2B12-4245-B352-9420891892EB}" type="datetime1">
              <a:rPr lang="it-IT" noProof="0" smtClean="0"/>
              <a:t>06/01/2025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6" name="Casella di testo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it-IT" sz="7200" noProof="0">
                <a:solidFill>
                  <a:schemeClr val="tx1"/>
                </a:solidFill>
                <a:effectLst/>
              </a:rPr>
              <a:t>"</a:t>
            </a:r>
          </a:p>
        </p:txBody>
      </p:sp>
      <p:sp>
        <p:nvSpPr>
          <p:cNvPr id="17" name="Casella di testo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it-IT" sz="7200" noProof="0">
                <a:solidFill>
                  <a:schemeClr val="tx1"/>
                </a:solidFill>
                <a:effectLst/>
              </a:rPr>
              <a:t>"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Immagin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ttangolo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3964F4-E9F4-49DE-B1DF-0938D64D365A}" type="datetime1">
              <a:rPr lang="it-IT" noProof="0" smtClean="0"/>
              <a:t>06/01/2025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Immagin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ttangolo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olo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testo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8" name="Segnaposto testo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9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0" name="Segnaposto testo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1" name="Segnaposto testo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2" name="Segnaposto testo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989273-A983-45F3-9B45-8247DD1A1C8F}" type="datetime1">
              <a:rPr lang="it-IT" noProof="0" smtClean="0"/>
              <a:t>06/01/2025</a:t>
            </a:fld>
            <a:endParaRPr lang="it-IT" noProof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nna 3 im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Immagin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ttangolo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olo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9" name="Segnaposto testo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0" name="Segnaposto immagine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1" name="Segnaposto testo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2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3" name="Segnaposto immagine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4" name="Segnaposto testo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5" name="Segnaposto testo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6" name="Segnaposto immagine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7" name="Segnaposto testo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01D073-1E44-4BEF-9492-37E414EA4A7A}" type="datetime1">
              <a:rPr lang="it-IT" noProof="0" smtClean="0"/>
              <a:t>06/01/2025</a:t>
            </a:fld>
            <a:endParaRPr lang="it-IT" noProof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Immagin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ttangolo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D9A3DC-FACA-4715-9001-BFC6F12BF680}" type="datetime1">
              <a:rPr lang="it-IT" noProof="0" smtClean="0"/>
              <a:t>06/01/2025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ttangolo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 rtlCol="0"/>
          <a:lstStyle/>
          <a:p>
            <a:pPr rtl="0"/>
            <a:fld id="{E8DE630A-FEBC-4972-A7E2-5B88FD23F579}" type="datetime1">
              <a:rPr lang="it-IT" noProof="0" smtClean="0"/>
              <a:t>06/01/2025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fld id="{6D22F896-40B5-4ADD-8801-0D06FADFA095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Immagin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ttangolo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AD6A105-FB13-4EB7-8D72-7C44E8B2A006}" type="datetime1">
              <a:rPr lang="it-IT" noProof="0" smtClean="0"/>
              <a:t>06/01/2025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Immagin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ttangolo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rtlCol="0" anchor="ctr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B431B9-8691-4F4A-8E39-A1AEB1BF73FF}" type="datetime1">
              <a:rPr lang="it-IT" noProof="0" smtClean="0"/>
              <a:t>06/01/2025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magin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tango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F8A306-23BE-423D-B268-680EBEF0B421}" type="datetime1">
              <a:rPr lang="it-IT" noProof="0" smtClean="0"/>
              <a:t>06/01/2025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Immagin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ttangolo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AE58EE-B04E-4575-AA95-AB2CBCC1DA1B}" type="datetime1">
              <a:rPr lang="it-IT" noProof="0" smtClean="0"/>
              <a:t>06/01/2025</a:t>
            </a:fld>
            <a:endParaRPr lang="it-IT" noProof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Immagin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ttangolo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1331F8-CE05-4621-BCD0-A1DCBDBF1627}" type="datetime1">
              <a:rPr lang="it-IT" noProof="0" smtClean="0"/>
              <a:t>06/01/2025</a:t>
            </a:fld>
            <a:endParaRPr lang="it-IT" noProof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2D48A0-E91A-4DBF-8D53-35A498AA28D0}" type="datetime1">
              <a:rPr lang="it-IT" noProof="0" smtClean="0"/>
              <a:t>06/01/2025</a:t>
            </a:fld>
            <a:endParaRPr lang="it-IT" noProof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magin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tango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EE2CF95-4663-4EA3-8806-E09C763D9991}" type="datetime1">
              <a:rPr lang="it-IT" noProof="0" smtClean="0"/>
              <a:t>06/01/2025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magin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tango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87615D-C20A-4C65-8CB5-449B322019D0}" type="datetime1">
              <a:rPr lang="it-IT" noProof="0" smtClean="0"/>
              <a:t>06/01/2025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48F1CCB-6550-4985-80E2-68310287DE61}" type="datetime1">
              <a:rPr lang="it-IT" noProof="0" smtClean="0"/>
              <a:t>06/01/2025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rezi.com/p/zkay6eidwvev/la-linea-del-tempo-della-terra/" TargetMode="Externa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4">
            <a:extLst>
              <a:ext uri="{FF2B5EF4-FFF2-40B4-BE49-F238E27FC236}">
                <a16:creationId xmlns:a16="http://schemas.microsoft.com/office/drawing/2014/main" id="{9D54BE8E-322B-09D8-4AF1-CE8A7C9E5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68" y="6099884"/>
            <a:ext cx="4374868" cy="522492"/>
          </a:xfrm>
        </p:spPr>
        <p:txBody>
          <a:bodyPr>
            <a:normAutofit fontScale="85000" lnSpcReduction="10000"/>
          </a:bodyPr>
          <a:lstStyle/>
          <a:p>
            <a:r>
              <a:rPr lang="it-IT" sz="2400" dirty="0"/>
              <a:t>Dono e risorsa - Le sfide dell’energia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7BF5137-F7F5-9B0C-7899-FCDCDC18F87D}"/>
              </a:ext>
            </a:extLst>
          </p:cNvPr>
          <p:cNvSpPr txBox="1"/>
          <p:nvPr/>
        </p:nvSpPr>
        <p:spPr>
          <a:xfrm>
            <a:off x="9579076" y="6085409"/>
            <a:ext cx="2381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Fonte</a:t>
            </a:r>
            <a:r>
              <a:rPr lang="it-IT"/>
              <a:t>: EURESIS.ORG</a:t>
            </a:r>
            <a:endParaRPr lang="it-IT" dirty="0"/>
          </a:p>
        </p:txBody>
      </p:sp>
      <p:pic>
        <p:nvPicPr>
          <p:cNvPr id="4" name="Mostre Meeting 2023 - Dono e risorsa. Le sfide dell'energia.">
            <a:hlinkClick r:id="" action="ppaction://media"/>
            <a:extLst>
              <a:ext uri="{FF2B5EF4-FFF2-40B4-BE49-F238E27FC236}">
                <a16:creationId xmlns:a16="http://schemas.microsoft.com/office/drawing/2014/main" id="{3C14D861-A1C2-5F60-96E1-39F498770D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735" y="152522"/>
            <a:ext cx="9963262" cy="560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7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CBF2D0-D1D4-7136-AB99-E88F0742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it-IT" dirty="0"/>
              <a:t>L’energia è un problema di tutti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E403D9-CEB6-298F-0C43-55849C3C2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7" y="2336873"/>
            <a:ext cx="4505738" cy="3551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/>
              <a:t>E innesca problematiche </a:t>
            </a:r>
            <a:r>
              <a:rPr lang="it-IT" sz="1800" dirty="0"/>
              <a:t>di natura:</a:t>
            </a:r>
          </a:p>
          <a:p>
            <a:pPr marL="0" indent="0">
              <a:buNone/>
            </a:pPr>
            <a:endParaRPr lang="it-IT" sz="1800" dirty="0"/>
          </a:p>
          <a:p>
            <a:r>
              <a:rPr lang="it-IT" sz="1800" dirty="0"/>
              <a:t>Ambientale</a:t>
            </a:r>
          </a:p>
          <a:p>
            <a:r>
              <a:rPr lang="it-IT" sz="1800" dirty="0"/>
              <a:t>Sociale</a:t>
            </a:r>
          </a:p>
          <a:p>
            <a:r>
              <a:rPr lang="it-IT" sz="1800" dirty="0"/>
              <a:t>Economica</a:t>
            </a:r>
          </a:p>
          <a:p>
            <a:r>
              <a:rPr lang="it-IT" sz="1800" dirty="0"/>
              <a:t>Geopolitica</a:t>
            </a:r>
          </a:p>
          <a:p>
            <a:r>
              <a:rPr lang="it-IT" sz="1800" dirty="0"/>
              <a:t>Filosofico - teologica</a:t>
            </a:r>
          </a:p>
        </p:txBody>
      </p:sp>
      <p:pic>
        <p:nvPicPr>
          <p:cNvPr id="3074" name="Picture 2" descr="Risultato immagine per ambiente centrali">
            <a:extLst>
              <a:ext uri="{FF2B5EF4-FFF2-40B4-BE49-F238E27FC236}">
                <a16:creationId xmlns:a16="http://schemas.microsoft.com/office/drawing/2014/main" id="{C00FDC7B-D5A9-2EA2-237A-E4FDF8B73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" r="3585" b="10"/>
          <a:stretch/>
        </p:blipFill>
        <p:spPr bwMode="auto">
          <a:xfrm>
            <a:off x="5205704" y="2319838"/>
            <a:ext cx="1880490" cy="13888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3076" name="Picture 4" descr="Risultato immagine per guerra iaq pozzi incendiati">
            <a:extLst>
              <a:ext uri="{FF2B5EF4-FFF2-40B4-BE49-F238E27FC236}">
                <a16:creationId xmlns:a16="http://schemas.microsoft.com/office/drawing/2014/main" id="{5D5BD7F5-ABB5-3B4D-A050-8AE57F8384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" r="3688" b="3"/>
          <a:stretch/>
        </p:blipFill>
        <p:spPr bwMode="auto">
          <a:xfrm>
            <a:off x="5224366" y="3846274"/>
            <a:ext cx="3018546" cy="20234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3078" name="Picture 6" descr="Risultato immagine per geopolitica">
            <a:extLst>
              <a:ext uri="{FF2B5EF4-FFF2-40B4-BE49-F238E27FC236}">
                <a16:creationId xmlns:a16="http://schemas.microsoft.com/office/drawing/2014/main" id="{3B729120-1B34-7C1B-1F93-08B34FCF4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4" r="30604" b="2"/>
          <a:stretch/>
        </p:blipFill>
        <p:spPr bwMode="auto">
          <a:xfrm>
            <a:off x="8369802" y="2319838"/>
            <a:ext cx="1924379" cy="355157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1190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9D9239-E40F-0399-ABEF-7F01AE60A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30" y="812222"/>
            <a:ext cx="9842654" cy="1080938"/>
          </a:xfrm>
        </p:spPr>
        <p:txBody>
          <a:bodyPr/>
          <a:lstStyle/>
          <a:p>
            <a:r>
              <a:rPr lang="it-IT" dirty="0"/>
              <a:t>Cercheremo di rispondere ad alcune domande: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DE18A3-5E34-597B-5944-BEA0DDA23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776285" cy="3599316"/>
          </a:xfrm>
        </p:spPr>
        <p:txBody>
          <a:bodyPr>
            <a:normAutofit fontScale="92500" lnSpcReduction="10000"/>
          </a:bodyPr>
          <a:lstStyle/>
          <a:p>
            <a:r>
              <a:rPr lang="it-IT" dirty="0"/>
              <a:t>Che cosa intendiamo, veramente, per “energia”?</a:t>
            </a:r>
          </a:p>
          <a:p>
            <a:r>
              <a:rPr lang="it-IT" dirty="0"/>
              <a:t>In quali forme fondamentali si presenta? </a:t>
            </a:r>
          </a:p>
          <a:p>
            <a:r>
              <a:rPr lang="it-IT" dirty="0"/>
              <a:t>Come può trasformarsi da una forma all’altra? </a:t>
            </a:r>
          </a:p>
          <a:p>
            <a:r>
              <a:rPr lang="it-IT" dirty="0"/>
              <a:t>Esiste una sorgente di energia che sta all’origine di tutte le altre presenti sul nostro pianeta? </a:t>
            </a:r>
          </a:p>
          <a:p>
            <a:r>
              <a:rPr lang="it-IT" dirty="0"/>
              <a:t>Come gli organismi viventi raccolgono e sfruttano energia per sostenere la propria esistenza? </a:t>
            </a:r>
          </a:p>
          <a:p>
            <a:r>
              <a:rPr lang="it-IT" dirty="0"/>
              <a:t>In quali forme l’energia è accessibile a noi esseri umani, e quali di queste sono maggiormente sostenibili? </a:t>
            </a:r>
          </a:p>
          <a:p>
            <a:r>
              <a:rPr lang="it-IT" dirty="0"/>
              <a:t>Qual è la situazione energetica oggi, che cosa ci aspetta nel futuro?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60292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4CE97A-FB95-121C-0437-DDF933A44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Dal fuoco … alle centrali nucleari</a:t>
            </a:r>
          </a:p>
        </p:txBody>
      </p:sp>
      <p:pic>
        <p:nvPicPr>
          <p:cNvPr id="5" name="Segnaposto contenuto 4" descr="Immagine che contiene aria aperta, uomo, dipinto, testo&#10;&#10;Descrizione generata automaticamente">
            <a:extLst>
              <a:ext uri="{FF2B5EF4-FFF2-40B4-BE49-F238E27FC236}">
                <a16:creationId xmlns:a16="http://schemas.microsoft.com/office/drawing/2014/main" id="{9B88420E-F09C-8F62-C805-208CDD1F9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0321" y="2505909"/>
            <a:ext cx="3457422" cy="3598863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528FF37-65A1-EB55-1561-46378D330ED8}"/>
              </a:ext>
            </a:extLst>
          </p:cNvPr>
          <p:cNvSpPr txBox="1"/>
          <p:nvPr/>
        </p:nvSpPr>
        <p:spPr>
          <a:xfrm>
            <a:off x="1236275" y="6275439"/>
            <a:ext cx="234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Un milione di anni fa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5462C73-A72B-8877-6C05-9CB64C060E99}"/>
              </a:ext>
            </a:extLst>
          </p:cNvPr>
          <p:cNvSpPr txBox="1"/>
          <p:nvPr/>
        </p:nvSpPr>
        <p:spPr>
          <a:xfrm>
            <a:off x="5487251" y="6275439"/>
            <a:ext cx="457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1984 – Centrale nucleare di </a:t>
            </a:r>
            <a:r>
              <a:rPr lang="it-IT" dirty="0" err="1"/>
              <a:t>Leibstadt</a:t>
            </a:r>
            <a:r>
              <a:rPr lang="it-IT" dirty="0"/>
              <a:t> (CH)</a:t>
            </a:r>
          </a:p>
        </p:txBody>
      </p:sp>
      <p:pic>
        <p:nvPicPr>
          <p:cNvPr id="9" name="Immagine 8" descr="Immagine che contiene edificio, Centrale elettrica, Torre di raffreddamento, Centrale nucleare&#10;&#10;Descrizione generata automaticamente">
            <a:extLst>
              <a:ext uri="{FF2B5EF4-FFF2-40B4-BE49-F238E27FC236}">
                <a16:creationId xmlns:a16="http://schemas.microsoft.com/office/drawing/2014/main" id="{0DBA4316-40B8-516E-3B9C-745DF789B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693" y="2505910"/>
            <a:ext cx="5709473" cy="359886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7F3441F-BA2C-D0A5-4171-53CB63805AC0}"/>
              </a:ext>
            </a:extLst>
          </p:cNvPr>
          <p:cNvSpPr txBox="1"/>
          <p:nvPr/>
        </p:nvSpPr>
        <p:spPr>
          <a:xfrm>
            <a:off x="2565980" y="1616039"/>
            <a:ext cx="71375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5"/>
              </a:rPr>
              <a:t>La linea del tempo della Terra by Nadia Coseano (prezi.com)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96005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9D9239-E40F-0399-ABEF-7F01AE60A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it-IT" dirty="0"/>
              <a:t>Energia e futuro della convivenza umana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DE18A3-5E34-597B-5944-BEA0DDA23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5211977" cy="3599316"/>
          </a:xfrm>
        </p:spPr>
        <p:txBody>
          <a:bodyPr>
            <a:normAutofit/>
          </a:bodyPr>
          <a:lstStyle/>
          <a:p>
            <a:r>
              <a:rPr lang="it-IT" sz="2000"/>
              <a:t>Rapporto tra uomo e natura:</a:t>
            </a:r>
          </a:p>
          <a:p>
            <a:pPr lvl="1"/>
            <a:endParaRPr lang="it-IT" dirty="0"/>
          </a:p>
          <a:p>
            <a:pPr lvl="2"/>
            <a:r>
              <a:rPr lang="it-IT" sz="2000"/>
              <a:t>custodire o saccheggiare ?</a:t>
            </a:r>
          </a:p>
          <a:p>
            <a:pPr lvl="2"/>
            <a:r>
              <a:rPr lang="it-IT" sz="2000"/>
              <a:t>cura o contrapposizione ?</a:t>
            </a:r>
          </a:p>
          <a:p>
            <a:endParaRPr lang="it-IT" sz="2000"/>
          </a:p>
          <a:p>
            <a:endParaRPr lang="it-IT" sz="2000"/>
          </a:p>
          <a:p>
            <a:r>
              <a:rPr lang="it-IT" sz="2000"/>
              <a:t>Quali </a:t>
            </a:r>
            <a:r>
              <a:rPr lang="it-IT" sz="2000" u="sng"/>
              <a:t>strategie</a:t>
            </a:r>
            <a:r>
              <a:rPr lang="it-IT" sz="2000"/>
              <a:t> possiamo mettere in atto per rispondere al crescente fabbisogno energetico dell’umanità, tenendo conto di </a:t>
            </a:r>
            <a:r>
              <a:rPr lang="it-IT" sz="2000" u="sng"/>
              <a:t>tutti i fattori in gioco</a:t>
            </a:r>
            <a:r>
              <a:rPr lang="it-IT" sz="2000"/>
              <a:t>?</a:t>
            </a:r>
          </a:p>
          <a:p>
            <a:endParaRPr lang="it-IT" sz="2000"/>
          </a:p>
          <a:p>
            <a:endParaRPr lang="it-IT" sz="2000"/>
          </a:p>
        </p:txBody>
      </p:sp>
      <p:pic>
        <p:nvPicPr>
          <p:cNvPr id="5" name="Immagine 4" descr="Immagine che contiene sfera, pianeta, globo, mappa&#10;&#10;Descrizione generata automaticamente">
            <a:extLst>
              <a:ext uri="{FF2B5EF4-FFF2-40B4-BE49-F238E27FC236}">
                <a16:creationId xmlns:a16="http://schemas.microsoft.com/office/drawing/2014/main" id="{1035E099-C67B-54B0-F771-16D395B941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45" r="17229" b="4"/>
          <a:stretch/>
        </p:blipFill>
        <p:spPr>
          <a:xfrm>
            <a:off x="6317103" y="2336872"/>
            <a:ext cx="2692907" cy="3598789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7" name="Immagine 6" descr="Immagine che contiene fuoco, fumo, calore, esplosione&#10;&#10;Descrizione generata automaticamente">
            <a:extLst>
              <a:ext uri="{FF2B5EF4-FFF2-40B4-BE49-F238E27FC236}">
                <a16:creationId xmlns:a16="http://schemas.microsoft.com/office/drawing/2014/main" id="{6B7C95B0-DFA7-F3AA-FA3B-9D27B9A50E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92" r="27964"/>
          <a:stretch/>
        </p:blipFill>
        <p:spPr>
          <a:xfrm>
            <a:off x="9209664" y="2336872"/>
            <a:ext cx="2692907" cy="3598789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1989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5B3403-C4AD-406F-6F96-5EFA90789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it-IT" dirty="0"/>
              <a:t>Energia: risposta ai bisogni dell’uomo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86B0D2-4804-1646-53FE-C3F85FD00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849971" cy="3599316"/>
          </a:xfrm>
        </p:spPr>
        <p:txBody>
          <a:bodyPr>
            <a:normAutofit/>
          </a:bodyPr>
          <a:lstStyle/>
          <a:p>
            <a:r>
              <a:rPr lang="it-IT" sz="1800" dirty="0"/>
              <a:t>Bisogni fondamentali</a:t>
            </a:r>
          </a:p>
        </p:txBody>
      </p:sp>
      <p:pic>
        <p:nvPicPr>
          <p:cNvPr id="7" name="Immagine 6" descr="Immagine che contiene Stoviglie e teglie, cibo, persona, wok&#10;&#10;Descrizione generata automaticamente">
            <a:extLst>
              <a:ext uri="{FF2B5EF4-FFF2-40B4-BE49-F238E27FC236}">
                <a16:creationId xmlns:a16="http://schemas.microsoft.com/office/drawing/2014/main" id="{4F13772C-EE61-2CEC-0DDD-CDADAC466C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63" r="27362"/>
          <a:stretch/>
        </p:blipFill>
        <p:spPr>
          <a:xfrm>
            <a:off x="680321" y="2839256"/>
            <a:ext cx="2096630" cy="3598789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9" name="Immagine 8" descr="Immagine che contiene muro, Rettangolo, interno, arte&#10;&#10;Descrizione generata automaticamente">
            <a:extLst>
              <a:ext uri="{FF2B5EF4-FFF2-40B4-BE49-F238E27FC236}">
                <a16:creationId xmlns:a16="http://schemas.microsoft.com/office/drawing/2014/main" id="{E5B18D29-0116-AE0D-15FF-5B6EB914E1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36" r="4" b="4"/>
          <a:stretch/>
        </p:blipFill>
        <p:spPr>
          <a:xfrm>
            <a:off x="2917565" y="2839257"/>
            <a:ext cx="2831346" cy="1718959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5" name="Immagine 4" descr="Immagine che contiene concerto, palcoscenico, intrattenimento, esibizione&#10;&#10;Descrizione generata automaticamente">
            <a:extLst>
              <a:ext uri="{FF2B5EF4-FFF2-40B4-BE49-F238E27FC236}">
                <a16:creationId xmlns:a16="http://schemas.microsoft.com/office/drawing/2014/main" id="{E612A908-7A6E-F659-3D4C-83DFB09FD4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81" r="4456" b="-5"/>
          <a:stretch/>
        </p:blipFill>
        <p:spPr>
          <a:xfrm>
            <a:off x="8746366" y="2831997"/>
            <a:ext cx="2429634" cy="1726219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C69FA2FB-2CF2-A45D-BBFB-EB8E1E5DE5DD}"/>
              </a:ext>
            </a:extLst>
          </p:cNvPr>
          <p:cNvSpPr txBox="1">
            <a:spLocks/>
          </p:cNvSpPr>
          <p:nvPr/>
        </p:nvSpPr>
        <p:spPr>
          <a:xfrm>
            <a:off x="6849449" y="2336872"/>
            <a:ext cx="4849971" cy="3997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/>
              <a:t>Bisogni complessi</a:t>
            </a:r>
          </a:p>
        </p:txBody>
      </p:sp>
      <p:pic>
        <p:nvPicPr>
          <p:cNvPr id="12" name="Immagine 11" descr="Immagine che contiene veicolo, trasporto, Veicolo terrestre, aria aperta&#10;&#10;Descrizione generata automaticamente">
            <a:extLst>
              <a:ext uri="{FF2B5EF4-FFF2-40B4-BE49-F238E27FC236}">
                <a16:creationId xmlns:a16="http://schemas.microsoft.com/office/drawing/2014/main" id="{3250C6B4-0220-68AA-A0C9-B8D26C456E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6279" y="4710574"/>
            <a:ext cx="2586626" cy="1718959"/>
          </a:xfrm>
          <a:prstGeom prst="rect">
            <a:avLst/>
          </a:prstGeom>
        </p:spPr>
      </p:pic>
      <p:pic>
        <p:nvPicPr>
          <p:cNvPr id="15" name="Immagine 14" descr="Immagine che contiene edificio, macchina, ingegneria, fabbrica&#10;&#10;Descrizione generata automaticamente">
            <a:extLst>
              <a:ext uri="{FF2B5EF4-FFF2-40B4-BE49-F238E27FC236}">
                <a16:creationId xmlns:a16="http://schemas.microsoft.com/office/drawing/2014/main" id="{C6B4F606-BCE6-F5FB-3399-292C34C9B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6366" y="4719086"/>
            <a:ext cx="2391346" cy="1710448"/>
          </a:xfrm>
          <a:prstGeom prst="rect">
            <a:avLst/>
          </a:prstGeom>
        </p:spPr>
      </p:pic>
      <p:pic>
        <p:nvPicPr>
          <p:cNvPr id="19" name="Immagine 18" descr="Immagine che contiene trasporto, treno, veicolo, trasporto pubblico&#10;&#10;Descrizione generata automaticamente">
            <a:extLst>
              <a:ext uri="{FF2B5EF4-FFF2-40B4-BE49-F238E27FC236}">
                <a16:creationId xmlns:a16="http://schemas.microsoft.com/office/drawing/2014/main" id="{A75A1C52-B243-7769-3A88-C081790FA9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6279" y="2839256"/>
            <a:ext cx="2586626" cy="1718960"/>
          </a:xfrm>
          <a:prstGeom prst="rect">
            <a:avLst/>
          </a:prstGeom>
        </p:spPr>
      </p:pic>
      <p:pic>
        <p:nvPicPr>
          <p:cNvPr id="21" name="Immagine 20" descr="Immagine che contiene cielo, nuvola, Lampione, aria aperta&#10;&#10;Descrizione generata automaticamente">
            <a:extLst>
              <a:ext uri="{FF2B5EF4-FFF2-40B4-BE49-F238E27FC236}">
                <a16:creationId xmlns:a16="http://schemas.microsoft.com/office/drawing/2014/main" id="{5AF80DC2-0AAB-50BF-1D92-F3F49B40C9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7565" y="4719086"/>
            <a:ext cx="2831347" cy="171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40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cielo, acqua, nuvola, aria aperta&#10;&#10;Descrizione generata automaticamente">
            <a:extLst>
              <a:ext uri="{FF2B5EF4-FFF2-40B4-BE49-F238E27FC236}">
                <a16:creationId xmlns:a16="http://schemas.microsoft.com/office/drawing/2014/main" id="{D6B4D2B6-F18D-AF2E-93C5-761B21144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50" y="2922588"/>
            <a:ext cx="3621088" cy="2427288"/>
          </a:xfrm>
          <a:prstGeom prst="rect">
            <a:avLst/>
          </a:prstGeom>
        </p:spPr>
      </p:pic>
      <p:pic>
        <p:nvPicPr>
          <p:cNvPr id="5" name="Segnaposto contenuto 4" descr="Immagine che contiene cielo, aria aperta, edificio, Cartellone&#10;&#10;Descrizione generata automaticamente">
            <a:extLst>
              <a:ext uri="{FF2B5EF4-FFF2-40B4-BE49-F238E27FC236}">
                <a16:creationId xmlns:a16="http://schemas.microsoft.com/office/drawing/2014/main" id="{A615D9EB-2DD1-231F-DB97-FF393AF233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375150" y="2922588"/>
            <a:ext cx="3694113" cy="2427288"/>
          </a:xfrm>
        </p:spPr>
      </p:pic>
      <p:pic>
        <p:nvPicPr>
          <p:cNvPr id="7" name="Immagine 6" descr="Immagine che contiene pilone, cielo, edificio, torre&#10;&#10;Descrizione generata automaticamente">
            <a:extLst>
              <a:ext uri="{FF2B5EF4-FFF2-40B4-BE49-F238E27FC236}">
                <a16:creationId xmlns:a16="http://schemas.microsoft.com/office/drawing/2014/main" id="{4673DC4F-6F49-6E5F-4C5D-2A039A065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3875" y="2922588"/>
            <a:ext cx="3365500" cy="242728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45D4B7C-BDC6-0D02-7B89-83EA5F287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it-IT" dirty="0"/>
              <a:t>Raccogliere l’energia e poi ….</a:t>
            </a:r>
          </a:p>
        </p:txBody>
      </p:sp>
    </p:spTree>
    <p:extLst>
      <p:ext uri="{BB962C8B-B14F-4D97-AF65-F5344CB8AC3E}">
        <p14:creationId xmlns:p14="http://schemas.microsoft.com/office/powerpoint/2010/main" val="1598518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aria aperta, erba, mulino a vento, paesaggio&#10;&#10;Descrizione generata automaticamente">
            <a:extLst>
              <a:ext uri="{FF2B5EF4-FFF2-40B4-BE49-F238E27FC236}">
                <a16:creationId xmlns:a16="http://schemas.microsoft.com/office/drawing/2014/main" id="{D70236EF-7E28-4D61-0E67-8D7C96626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21" y="2945647"/>
            <a:ext cx="4378325" cy="3159125"/>
          </a:xfrm>
          <a:prstGeom prst="rect">
            <a:avLst/>
          </a:prstGeom>
        </p:spPr>
      </p:pic>
      <p:pic>
        <p:nvPicPr>
          <p:cNvPr id="4" name="Picture 2" descr="O que são as Mudanças Climáticas? Conheça as causas e consequências ...">
            <a:extLst>
              <a:ext uri="{FF2B5EF4-FFF2-40B4-BE49-F238E27FC236}">
                <a16:creationId xmlns:a16="http://schemas.microsoft.com/office/drawing/2014/main" id="{C939A00C-8265-A566-3A43-402CDA5D05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8678" y="2945238"/>
            <a:ext cx="4770438" cy="3159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6C59842-5A25-382F-F7D8-229A90ECE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it-IT" dirty="0"/>
              <a:t>L’ingegno umano e i limiti dell’ambiente</a:t>
            </a:r>
          </a:p>
        </p:txBody>
      </p:sp>
    </p:spTree>
    <p:extLst>
      <p:ext uri="{BB962C8B-B14F-4D97-AF65-F5344CB8AC3E}">
        <p14:creationId xmlns:p14="http://schemas.microsoft.com/office/powerpoint/2010/main" val="1103927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B38352-FCB4-02F4-535D-58DC8B321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sole</a:t>
            </a:r>
          </a:p>
        </p:txBody>
      </p:sp>
      <p:pic>
        <p:nvPicPr>
          <p:cNvPr id="5" name="Segnaposto contenuto 4" descr="Immagine che contiene cerchio, Policromia, schermata, arte&#10;&#10;Descrizione generata automaticamente">
            <a:extLst>
              <a:ext uri="{FF2B5EF4-FFF2-40B4-BE49-F238E27FC236}">
                <a16:creationId xmlns:a16="http://schemas.microsoft.com/office/drawing/2014/main" id="{56C9BADD-F32B-B474-20B9-A1AB4F163A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9037" y="2109129"/>
            <a:ext cx="5298213" cy="4605288"/>
          </a:xfrm>
        </p:spPr>
      </p:pic>
      <p:pic>
        <p:nvPicPr>
          <p:cNvPr id="1026" name="Picture 2" descr="Risultati immagini per fotosintesi clorofilliana scuola primaria ...">
            <a:extLst>
              <a:ext uri="{FF2B5EF4-FFF2-40B4-BE49-F238E27FC236}">
                <a16:creationId xmlns:a16="http://schemas.microsoft.com/office/drawing/2014/main" id="{7CB3305C-8822-50ED-F493-A52DDBDD6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696" y="2109129"/>
            <a:ext cx="6238266" cy="460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977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2491E3-000A-F308-1178-A6D96D7F9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Fusione Nucleare Controllata</a:t>
            </a:r>
          </a:p>
        </p:txBody>
      </p:sp>
      <p:pic>
        <p:nvPicPr>
          <p:cNvPr id="2050" name="Picture 2" descr="Origen de la bomba H | Inventor de la bomba de hidrógeno">
            <a:extLst>
              <a:ext uri="{FF2B5EF4-FFF2-40B4-BE49-F238E27FC236}">
                <a16:creationId xmlns:a16="http://schemas.microsoft.com/office/drawing/2014/main" id="{3806A05C-77F3-7756-772E-CDEF70EB95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919" y="2623730"/>
            <a:ext cx="573405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éacteur Iter : dans les coulisses de la livraison de l'aimant le plus ...">
            <a:extLst>
              <a:ext uri="{FF2B5EF4-FFF2-40B4-BE49-F238E27FC236}">
                <a16:creationId xmlns:a16="http://schemas.microsoft.com/office/drawing/2014/main" id="{FF763275-0559-48FB-0CF0-A269C788E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46" y="2623730"/>
            <a:ext cx="609599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456322"/>
      </p:ext>
    </p:extLst>
  </p:cSld>
  <p:clrMapOvr>
    <a:masterClrMapping/>
  </p:clrMapOvr>
</p:sld>
</file>

<file path=ppt/theme/theme1.xml><?xml version="1.0" encoding="utf-8"?>
<a:theme xmlns:a="http://schemas.openxmlformats.org/drawingml/2006/main" name="TM04033917[[fn=Berlin]]_novariants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04033917[[fn=Berlin]]_novariants" id="{309C13C0-3BE0-4E8F-8916-1D5516B3B5DD}" vid="{18E1BE87-7240-45DF-8788-3CAEB7F17AB1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750</Words>
  <Application>Microsoft Office PowerPoint</Application>
  <PresentationFormat>Widescreen</PresentationFormat>
  <Paragraphs>64</Paragraphs>
  <Slides>10</Slides>
  <Notes>10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5" baseType="lpstr">
      <vt:lpstr>Arial</vt:lpstr>
      <vt:lpstr>Calibri</vt:lpstr>
      <vt:lpstr>Raleway</vt:lpstr>
      <vt:lpstr>Trebuchet MS</vt:lpstr>
      <vt:lpstr>TM04033917[[fn=Berlin]]_novariants</vt:lpstr>
      <vt:lpstr>Presentazione standard di PowerPoint</vt:lpstr>
      <vt:lpstr>Cercheremo di rispondere ad alcune domande:</vt:lpstr>
      <vt:lpstr>Dal fuoco … alle centrali nucleari</vt:lpstr>
      <vt:lpstr>Energia e futuro della convivenza umana</vt:lpstr>
      <vt:lpstr>Energia: risposta ai bisogni dell’uomo</vt:lpstr>
      <vt:lpstr>Raccogliere l’energia e poi ….</vt:lpstr>
      <vt:lpstr>L’ingegno umano e i limiti dell’ambiente</vt:lpstr>
      <vt:lpstr>Il sole</vt:lpstr>
      <vt:lpstr>Fusione Nucleare Controllata</vt:lpstr>
      <vt:lpstr>L’energia è un problema di tutti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RICONOSCIMENTO DEL MERITO</dc:title>
  <dc:creator>Vincenzo Mauro Cannizzo</dc:creator>
  <cp:lastModifiedBy>Vincenzo Mauro Cannizzo</cp:lastModifiedBy>
  <cp:revision>6</cp:revision>
  <dcterms:created xsi:type="dcterms:W3CDTF">2023-01-27T08:21:47Z</dcterms:created>
  <dcterms:modified xsi:type="dcterms:W3CDTF">2025-01-06T13:46:39Z</dcterms:modified>
</cp:coreProperties>
</file>